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rts/chart1.xml" ContentType="application/vnd.openxmlformats-officedocument.drawingml.chart+xml"/>
  <Override PartName="/ppt/notesSlides/notesSlide1.xml" ContentType="application/vnd.openxmlformats-officedocument.presentationml.notesSlide+xml"/>
  <Override PartName="/ppt/charts/chart2.xml" ContentType="application/vnd.openxmlformats-officedocument.drawingml.chart+xml"/>
  <Override PartName="/ppt/drawings/drawing1.xml" ContentType="application/vnd.openxmlformats-officedocument.drawingml.chartshapes+xml"/>
  <Override PartName="/ppt/charts/chart3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rts/colors1.xml" ContentType="application/vnd.ms-office.chartcolorstyle+xml"/>
  <Override PartName="/ppt/charts/style1.xml" ContentType="application/vnd.ms-office.chart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72" r:id="rId2"/>
  </p:sldMasterIdLst>
  <p:notesMasterIdLst>
    <p:notesMasterId r:id="rId10"/>
  </p:notesMasterIdLst>
  <p:sldIdLst>
    <p:sldId id="271" r:id="rId3"/>
    <p:sldId id="258" r:id="rId4"/>
    <p:sldId id="307" r:id="rId5"/>
    <p:sldId id="259" r:id="rId6"/>
    <p:sldId id="308" r:id="rId7"/>
    <p:sldId id="276" r:id="rId8"/>
    <p:sldId id="280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3333FF"/>
    <a:srgbClr val="000099"/>
    <a:srgbClr val="9900FF"/>
    <a:srgbClr val="E5551B"/>
    <a:srgbClr val="F3750D"/>
    <a:srgbClr val="FF3300"/>
    <a:srgbClr val="9966FF"/>
    <a:srgbClr val="0000CC"/>
    <a:srgbClr val="0066FF"/>
    <a:srgbClr val="A7E8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8FB837D-C827-4EFA-A057-4D05807E0F7C}" styleName="Стиль из темы 1 - акцент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5758FB7-9AC5-4552-8A53-C91805E547FA}" styleName="Стиль из темы 1 - акцент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7DF18680-E054-41AD-8BC1-D1AEF772440D}" styleName="Средний стиль 2 —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1" autoAdjust="0"/>
    <p:restoredTop sz="94677" autoAdjust="0"/>
  </p:normalViewPr>
  <p:slideViewPr>
    <p:cSldViewPr snapToObjects="1">
      <p:cViewPr>
        <p:scale>
          <a:sx n="118" d="100"/>
          <a:sy n="118" d="100"/>
        </p:scale>
        <p:origin x="-1434" y="-4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.xlsx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_____Microsoft_Excel2.xlsx"/></Relationships>
</file>

<file path=ppt/charts/_rels/chart3.xml.rels><?xml version="1.0" encoding="UTF-8" standalone="yes"?>
<Relationships xmlns="http://schemas.openxmlformats.org/package/2006/relationships"><Relationship Id="rId3" Type="http://schemas.microsoft.com/office/2011/relationships/chartStyle" Target="style1.xml"/><Relationship Id="rId2" Type="http://schemas.microsoft.com/office/2011/relationships/chartColorStyle" Target="colors1.xml"/><Relationship Id="rId1" Type="http://schemas.openxmlformats.org/officeDocument/2006/relationships/package" Target="../embeddings/_____Microsoft_Excel3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9.7575692329042715E-2"/>
          <c:y val="0.25910351129076825"/>
          <c:w val="0.80351351360267542"/>
          <c:h val="0.74089648870923164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spPr>
            <a:ln>
              <a:solidFill>
                <a:schemeClr val="bg1"/>
              </a:solidFill>
            </a:ln>
          </c:spPr>
          <c:explosion val="5"/>
          <c:dPt>
            <c:idx val="0"/>
            <c:bubble3D val="0"/>
            <c:spPr>
              <a:solidFill>
                <a:srgbClr val="00B050"/>
              </a:solidFill>
              <a:ln>
                <a:solidFill>
                  <a:schemeClr val="bg1"/>
                </a:solidFill>
              </a:ln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D8AB-460B-B3D1-A04920C235C7}"/>
              </c:ext>
            </c:extLst>
          </c:dPt>
          <c:dPt>
            <c:idx val="1"/>
            <c:bubble3D val="0"/>
            <c:spPr>
              <a:solidFill>
                <a:srgbClr val="3333FF"/>
              </a:solidFill>
              <a:ln>
                <a:solidFill>
                  <a:schemeClr val="bg1"/>
                </a:solidFill>
              </a:ln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D8AB-460B-B3D1-A04920C235C7}"/>
              </c:ext>
            </c:extLst>
          </c:dPt>
          <c:dPt>
            <c:idx val="2"/>
            <c:bubble3D val="0"/>
            <c:spPr>
              <a:solidFill>
                <a:srgbClr val="9966FF"/>
              </a:solidFill>
              <a:ln>
                <a:solidFill>
                  <a:schemeClr val="bg1"/>
                </a:solidFill>
              </a:ln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D8AB-460B-B3D1-A04920C235C7}"/>
              </c:ext>
            </c:extLst>
          </c:dPt>
          <c:dPt>
            <c:idx val="3"/>
            <c:bubble3D val="0"/>
            <c:spPr>
              <a:solidFill>
                <a:srgbClr val="FF0000"/>
              </a:solidFill>
              <a:ln>
                <a:solidFill>
                  <a:srgbClr val="FF3300"/>
                </a:solidFill>
              </a:ln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7-D8AB-460B-B3D1-A04920C235C7}"/>
              </c:ext>
            </c:extLst>
          </c:dPt>
          <c:dPt>
            <c:idx val="4"/>
            <c:bubble3D val="0"/>
            <c:spPr>
              <a:solidFill>
                <a:srgbClr val="E5551B"/>
              </a:solidFill>
              <a:ln>
                <a:solidFill>
                  <a:schemeClr val="bg1"/>
                </a:solidFill>
              </a:ln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9-D8AB-460B-B3D1-A04920C235C7}"/>
              </c:ext>
            </c:extLst>
          </c:dPt>
          <c:dPt>
            <c:idx val="5"/>
            <c:bubble3D val="0"/>
            <c:spPr>
              <a:solidFill>
                <a:srgbClr val="FFC000"/>
              </a:solidFill>
              <a:ln>
                <a:solidFill>
                  <a:schemeClr val="bg1"/>
                </a:solidFill>
              </a:ln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A-8637-456E-B067-4AD2F3EA32BA}"/>
              </c:ext>
            </c:extLst>
          </c:dPt>
          <c:dLbls>
            <c:dLbl>
              <c:idx val="0"/>
              <c:layout>
                <c:manualLayout>
                  <c:x val="-0.12042138529430876"/>
                  <c:y val="-3.5520771319928993E-2"/>
                </c:manualLayout>
              </c:layout>
              <c:tx>
                <c:rich>
                  <a:bodyPr/>
                  <a:lstStyle/>
                  <a:p>
                    <a:r>
                      <a:rPr lang="ru-RU" sz="2400" b="1" i="0" dirty="0"/>
                      <a:t>НДС</a:t>
                    </a:r>
                    <a:endParaRPr lang="ru-RU" sz="2400" b="0" i="0" dirty="0"/>
                  </a:p>
                  <a:p>
                    <a:r>
                      <a:rPr lang="ru-RU" sz="2400" i="0" dirty="0"/>
                      <a:t>30,4</a:t>
                    </a:r>
                    <a:r>
                      <a:rPr lang="ru-RU" sz="2400" i="1" dirty="0"/>
                      <a:t> млн. руб.</a:t>
                    </a:r>
                  </a:p>
                  <a:p>
                    <a:r>
                      <a:rPr lang="ru-RU" sz="2400" b="0" i="1" dirty="0"/>
                      <a:t>20,2%</a:t>
                    </a:r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>
                    <c:manualLayout>
                      <c:w val="0.20904607580048096"/>
                      <c:h val="0.25636859437270504"/>
                    </c:manualLayout>
                  </c15:layout>
                  <c15:showDataLabelsRange val="0"/>
                </c:ext>
                <c:ext xmlns:c16="http://schemas.microsoft.com/office/drawing/2014/chart" uri="{C3380CC4-5D6E-409C-BE32-E72D297353CC}">
                  <c16:uniqueId val="{00000001-D8AB-460B-B3D1-A04920C235C7}"/>
                </c:ext>
              </c:extLst>
            </c:dLbl>
            <c:dLbl>
              <c:idx val="1"/>
              <c:layout>
                <c:manualLayout>
                  <c:x val="-1.4010982155548472E-2"/>
                  <c:y val="-0.25024228582891783"/>
                </c:manualLayout>
              </c:layout>
              <c:tx>
                <c:rich>
                  <a:bodyPr/>
                  <a:lstStyle/>
                  <a:p>
                    <a:r>
                      <a:rPr lang="ru-RU" sz="2400" b="1" i="0" dirty="0"/>
                      <a:t>Налог </a:t>
                    </a:r>
                  </a:p>
                  <a:p>
                    <a:r>
                      <a:rPr lang="ru-RU" sz="2400" b="1" i="0" dirty="0"/>
                      <a:t>на прибыль</a:t>
                    </a:r>
                    <a:r>
                      <a:rPr lang="ru-RU" sz="2400" i="0" dirty="0"/>
                      <a:t>
11,4</a:t>
                    </a:r>
                    <a:r>
                      <a:rPr lang="ru-RU" sz="2400" i="1" dirty="0"/>
                      <a:t> млн. руб.</a:t>
                    </a:r>
                  </a:p>
                  <a:p>
                    <a:r>
                      <a:rPr lang="ru-RU" sz="2400" b="0" i="1" dirty="0"/>
                      <a:t>7,6%</a:t>
                    </a:r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>
                    <c:manualLayout>
                      <c:w val="0.20867915273708257"/>
                      <c:h val="0.26345538495268755"/>
                    </c:manualLayout>
                  </c15:layout>
                  <c15:showDataLabelsRange val="0"/>
                </c:ext>
                <c:ext xmlns:c16="http://schemas.microsoft.com/office/drawing/2014/chart" uri="{C3380CC4-5D6E-409C-BE32-E72D297353CC}">
                  <c16:uniqueId val="{00000003-D8AB-460B-B3D1-A04920C235C7}"/>
                </c:ext>
              </c:extLst>
            </c:dLbl>
            <c:dLbl>
              <c:idx val="2"/>
              <c:layout>
                <c:manualLayout>
                  <c:x val="-0.10274585874472286"/>
                  <c:y val="-0.19787659546387809"/>
                </c:manualLayout>
              </c:layout>
              <c:tx>
                <c:rich>
                  <a:bodyPr/>
                  <a:lstStyle/>
                  <a:p>
                    <a:r>
                      <a:rPr lang="ru-RU" sz="2400" b="1" i="0" dirty="0"/>
                      <a:t>Налоги на собственность</a:t>
                    </a:r>
                    <a:r>
                      <a:rPr lang="ru-RU" sz="2400" i="0" dirty="0"/>
                      <a:t>
</a:t>
                    </a:r>
                    <a:r>
                      <a:rPr lang="ru-RU" sz="2400" i="1" dirty="0"/>
                      <a:t>21,0 млн. руб.</a:t>
                    </a:r>
                  </a:p>
                  <a:p>
                    <a:r>
                      <a:rPr lang="ru-RU" sz="2400" b="0" i="1" dirty="0"/>
                      <a:t>14,0%</a:t>
                    </a:r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>
                    <c:manualLayout>
                      <c:w val="0.30867914170484095"/>
                      <c:h val="0.25971495398050276"/>
                    </c:manualLayout>
                  </c15:layout>
                  <c15:showDataLabelsRange val="0"/>
                </c:ext>
                <c:ext xmlns:c16="http://schemas.microsoft.com/office/drawing/2014/chart" uri="{C3380CC4-5D6E-409C-BE32-E72D297353CC}">
                  <c16:uniqueId val="{00000005-D8AB-460B-B3D1-A04920C235C7}"/>
                </c:ext>
              </c:extLst>
            </c:dLbl>
            <c:dLbl>
              <c:idx val="3"/>
              <c:layout>
                <c:manualLayout>
                  <c:x val="0.19310245499369449"/>
                  <c:y val="-0.18850584661407482"/>
                </c:manualLayout>
              </c:layout>
              <c:tx>
                <c:rich>
                  <a:bodyPr/>
                  <a:lstStyle/>
                  <a:p>
                    <a:r>
                      <a:rPr lang="ru-RU" sz="2400" b="1" i="0" dirty="0"/>
                      <a:t>Подоходный налог</a:t>
                    </a:r>
                    <a:r>
                      <a:rPr lang="ru-RU" sz="2400" i="0" dirty="0"/>
                      <a:t>
64,8</a:t>
                    </a:r>
                    <a:r>
                      <a:rPr lang="ru-RU" sz="2400" i="1" dirty="0"/>
                      <a:t> млн. руб.</a:t>
                    </a:r>
                  </a:p>
                  <a:p>
                    <a:r>
                      <a:rPr lang="ru-RU" sz="2400" b="0" i="1" dirty="0"/>
                      <a:t>43,0 %</a:t>
                    </a:r>
                    <a:endParaRPr lang="ru-RU" sz="2400" b="0" dirty="0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>
                    <c:manualLayout>
                      <c:w val="0.23805278583861841"/>
                      <c:h val="0.31289721369990231"/>
                    </c:manualLayout>
                  </c15:layout>
                  <c15:showDataLabelsRange val="0"/>
                </c:ext>
                <c:ext xmlns:c16="http://schemas.microsoft.com/office/drawing/2014/chart" uri="{C3380CC4-5D6E-409C-BE32-E72D297353CC}">
                  <c16:uniqueId val="{00000007-D8AB-460B-B3D1-A04920C235C7}"/>
                </c:ext>
              </c:extLst>
            </c:dLbl>
            <c:dLbl>
              <c:idx val="4"/>
              <c:layout>
                <c:manualLayout>
                  <c:x val="-8.5446476473027652E-2"/>
                  <c:y val="1.0627484299077821E-2"/>
                </c:manualLayout>
              </c:layout>
              <c:tx>
                <c:rich>
                  <a:bodyPr/>
                  <a:lstStyle/>
                  <a:p>
                    <a:r>
                      <a:rPr lang="ru-RU" sz="2400" b="1" i="0" dirty="0"/>
                      <a:t>Неналоговые</a:t>
                    </a:r>
                    <a:r>
                      <a:rPr lang="ru-RU" sz="2400" b="1" i="0" baseline="0" dirty="0"/>
                      <a:t> </a:t>
                    </a:r>
                  </a:p>
                  <a:p>
                    <a:r>
                      <a:rPr lang="ru-RU" sz="2400" b="1" i="0" dirty="0"/>
                      <a:t>доходы</a:t>
                    </a:r>
                    <a:r>
                      <a:rPr lang="ru-RU" sz="2400" i="0" dirty="0"/>
                      <a:t>
</a:t>
                    </a:r>
                    <a:r>
                      <a:rPr lang="ru-RU" sz="2400" i="1" dirty="0"/>
                      <a:t>14,5 млн. руб</a:t>
                    </a:r>
                    <a:r>
                      <a:rPr lang="ru-RU" sz="2400" i="0" dirty="0"/>
                      <a:t>.</a:t>
                    </a:r>
                  </a:p>
                  <a:p>
                    <a:r>
                      <a:rPr lang="ru-RU" sz="2400" i="1" dirty="0"/>
                      <a:t>9,6 %</a:t>
                    </a:r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>
                    <c:manualLayout>
                      <c:w val="0.2159473454612314"/>
                      <c:h val="0.26347197177521586"/>
                    </c:manualLayout>
                  </c15:layout>
                  <c15:showDataLabelsRange val="0"/>
                </c:ext>
                <c:ext xmlns:c16="http://schemas.microsoft.com/office/drawing/2014/chart" uri="{C3380CC4-5D6E-409C-BE32-E72D297353CC}">
                  <c16:uniqueId val="{00000009-D8AB-460B-B3D1-A04920C235C7}"/>
                </c:ext>
              </c:extLst>
            </c:dLbl>
            <c:dLbl>
              <c:idx val="5"/>
              <c:layout>
                <c:manualLayout>
                  <c:x val="5.7834651189755497E-2"/>
                  <c:y val="-5.514524750132737E-3"/>
                </c:manualLayout>
              </c:layout>
              <c:tx>
                <c:rich>
                  <a:bodyPr/>
                  <a:lstStyle/>
                  <a:p>
                    <a:r>
                      <a:rPr lang="ru-RU" b="1" dirty="0"/>
                      <a:t>Прочие доходы</a:t>
                    </a:r>
                  </a:p>
                  <a:p>
                    <a:r>
                      <a:rPr lang="ru-RU" b="0" i="1" baseline="0" dirty="0"/>
                      <a:t>8,4 млн. руб</a:t>
                    </a:r>
                    <a:r>
                      <a:rPr lang="ru-RU" b="1" i="1" baseline="0" dirty="0"/>
                      <a:t>.</a:t>
                    </a:r>
                  </a:p>
                  <a:p>
                    <a:r>
                      <a:rPr lang="ru-RU" b="0" i="1" baseline="0" dirty="0"/>
                      <a:t>5,6 %</a:t>
                    </a:r>
                    <a:endParaRPr lang="ru-RU" b="0" baseline="0" dirty="0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>
                    <c:manualLayout>
                      <c:w val="0.26514630091264385"/>
                      <c:h val="0.2130609063380422"/>
                    </c:manualLayout>
                  </c15:layout>
                  <c15:showDataLabelsRange val="0"/>
                </c:ext>
                <c:ext xmlns:c16="http://schemas.microsoft.com/office/drawing/2014/chart" uri="{C3380CC4-5D6E-409C-BE32-E72D297353CC}">
                  <c16:uniqueId val="{0000000A-8637-456E-B067-4AD2F3EA32B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2400" i="0">
                    <a:solidFill>
                      <a:srgbClr val="000099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1"/>
            <c:showSerName val="0"/>
            <c:showPercent val="0"/>
            <c:showBubbleSize val="0"/>
            <c:showLeaderLines val="1"/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Лист1!$A$2:$A$7</c:f>
              <c:strCache>
                <c:ptCount val="6"/>
                <c:pt idx="0">
                  <c:v>НДС
6,7 млн. руб.</c:v>
                </c:pt>
                <c:pt idx="1">
                  <c:v>Налог на прибыль
4,1 млн. руб.</c:v>
                </c:pt>
                <c:pt idx="2">
                  <c:v>Налоги на собственность
12,0 млн. руб.</c:v>
                </c:pt>
                <c:pt idx="3">
                  <c:v>Подоходный налог
19,9 млн. руб.</c:v>
                </c:pt>
                <c:pt idx="4">
                  <c:v>Неналоговые доходы
5,8 млн. руб.</c:v>
                </c:pt>
                <c:pt idx="5">
                  <c:v>Прочие
 доходы
4,8 млн. руб.</c:v>
                </c:pt>
              </c:strCache>
            </c:strRef>
          </c:cat>
          <c:val>
            <c:numRef>
              <c:f>Лист1!$B$2:$B$7</c:f>
              <c:numCache>
                <c:formatCode>0.0%</c:formatCode>
                <c:ptCount val="6"/>
                <c:pt idx="0">
                  <c:v>0.20200000000000001</c:v>
                </c:pt>
                <c:pt idx="1">
                  <c:v>7.5999999999999998E-2</c:v>
                </c:pt>
                <c:pt idx="2">
                  <c:v>0.14000000000000001</c:v>
                </c:pt>
                <c:pt idx="3">
                  <c:v>0.43</c:v>
                </c:pt>
                <c:pt idx="4">
                  <c:v>9.6000000000000002E-2</c:v>
                </c:pt>
                <c:pt idx="5">
                  <c:v>5.6000000000000001E-2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A-D8AB-460B-B3D1-A04920C235C7}"/>
            </c:ext>
          </c:extLst>
        </c:ser>
        <c:dLbls>
          <c:showLegendKey val="0"/>
          <c:showVal val="0"/>
          <c:showCatName val="1"/>
          <c:showSerName val="0"/>
          <c:showPercent val="0"/>
          <c:showBubbleSize val="0"/>
          <c:showLeaderLines val="1"/>
        </c:dLbls>
      </c:pie3DChart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924882663310634E-4"/>
          <c:y val="0"/>
          <c:w val="0.99960751173366891"/>
          <c:h val="1"/>
        </c:manualLayout>
      </c:layout>
      <c:ofPieChart>
        <c:ofPieType val="pie"/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dPt>
            <c:idx val="0"/>
            <c:bubble3D val="0"/>
            <c:spPr>
              <a:solidFill>
                <a:srgbClr val="FFFF00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F3FC-44BC-8F60-288E39016020}"/>
              </c:ext>
            </c:extLst>
          </c:dPt>
          <c:dPt>
            <c:idx val="1"/>
            <c:bubble3D val="0"/>
            <c:spPr>
              <a:solidFill>
                <a:srgbClr val="00B050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F3FC-44BC-8F60-288E39016020}"/>
              </c:ext>
            </c:extLst>
          </c:dPt>
          <c:dPt>
            <c:idx val="2"/>
            <c:bubble3D val="0"/>
            <c:spPr>
              <a:solidFill>
                <a:srgbClr val="FFFF00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F3FC-44BC-8F60-288E39016020}"/>
              </c:ext>
            </c:extLst>
          </c:dPt>
          <c:dPt>
            <c:idx val="3"/>
            <c:bubble3D val="0"/>
            <c:spPr>
              <a:solidFill>
                <a:srgbClr val="F96B01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7-F3FC-44BC-8F60-288E39016020}"/>
              </c:ext>
            </c:extLst>
          </c:dPt>
          <c:dPt>
            <c:idx val="4"/>
            <c:bubble3D val="0"/>
            <c:spPr>
              <a:solidFill>
                <a:srgbClr val="FF9999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9-F3FC-44BC-8F60-288E39016020}"/>
              </c:ext>
            </c:extLst>
          </c:dPt>
          <c:dPt>
            <c:idx val="5"/>
            <c:bubble3D val="0"/>
            <c:spPr>
              <a:solidFill>
                <a:srgbClr val="3333FF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B-F3FC-44BC-8F60-288E39016020}"/>
              </c:ext>
            </c:extLst>
          </c:dPt>
          <c:dPt>
            <c:idx val="6"/>
            <c:bubble3D val="0"/>
            <c:spPr>
              <a:solidFill>
                <a:srgbClr val="9148C8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D-F3FC-44BC-8F60-288E39016020}"/>
              </c:ext>
            </c:extLst>
          </c:dPt>
          <c:dPt>
            <c:idx val="7"/>
            <c:bubble3D val="0"/>
            <c:spPr>
              <a:solidFill>
                <a:srgbClr val="CC99FF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F-F3FC-44BC-8F60-288E39016020}"/>
              </c:ext>
            </c:extLst>
          </c:dPt>
          <c:dPt>
            <c:idx val="8"/>
            <c:bubble3D val="0"/>
            <c:spPr>
              <a:solidFill>
                <a:srgbClr val="FF5050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11-F3FC-44BC-8F60-288E39016020}"/>
              </c:ext>
            </c:extLst>
          </c:dPt>
          <c:dPt>
            <c:idx val="9"/>
            <c:bubble3D val="0"/>
            <c:spPr>
              <a:solidFill>
                <a:srgbClr val="E03220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13-F3FC-44BC-8F60-288E39016020}"/>
              </c:ext>
            </c:extLst>
          </c:dPt>
          <c:dLbls>
            <c:dLbl>
              <c:idx val="0"/>
              <c:delete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3FC-44BC-8F60-288E39016020}"/>
                </c:ext>
              </c:extLst>
            </c:dLbl>
            <c:dLbl>
              <c:idx val="1"/>
              <c:delete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F3FC-44BC-8F60-288E39016020}"/>
                </c:ext>
              </c:extLst>
            </c:dLbl>
            <c:dLbl>
              <c:idx val="2"/>
              <c:delete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F3FC-44BC-8F60-288E39016020}"/>
                </c:ext>
              </c:extLst>
            </c:dLbl>
            <c:dLbl>
              <c:idx val="3"/>
              <c:layout>
                <c:manualLayout>
                  <c:x val="6.5249466816983917E-2"/>
                  <c:y val="3.6277367669136758E-2"/>
                </c:manualLayout>
              </c:layout>
              <c:tx>
                <c:rich>
                  <a:bodyPr/>
                  <a:lstStyle/>
                  <a:p>
                    <a:pPr>
                      <a:defRPr sz="2400" kern="1200" baseline="0">
                        <a:solidFill>
                          <a:srgbClr val="000099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defRPr>
                    </a:pPr>
                    <a:r>
                      <a:rPr lang="ru-RU" sz="2400" b="1" kern="1200" baseline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ЖКХ</a:t>
                    </a:r>
                  </a:p>
                  <a:p>
                    <a:pPr>
                      <a:defRPr sz="2400" kern="1200" baseline="0">
                        <a:solidFill>
                          <a:srgbClr val="000099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defRPr>
                    </a:pPr>
                    <a:r>
                      <a:rPr lang="ru-RU" sz="2400" b="0" i="1" u="none" kern="1200" baseline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18,1%</a:t>
                    </a:r>
                    <a:endParaRPr lang="ru-RU" sz="2400" b="0" i="1" u="none" dirty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7-F3FC-44BC-8F60-288E39016020}"/>
                </c:ext>
              </c:extLst>
            </c:dLbl>
            <c:dLbl>
              <c:idx val="4"/>
              <c:layout>
                <c:manualLayout>
                  <c:x val="-4.6898363751932848E-2"/>
                  <c:y val="-0.16383146208931593"/>
                </c:manualLayout>
              </c:layout>
              <c:tx>
                <c:rich>
                  <a:bodyPr/>
                  <a:lstStyle/>
                  <a:p>
                    <a:r>
                      <a:rPr lang="ru-RU" sz="2000" b="1" kern="1200" baseline="0" dirty="0"/>
                      <a:t>Социальная политика</a:t>
                    </a:r>
                  </a:p>
                  <a:p>
                    <a:r>
                      <a:rPr lang="ru-RU" sz="2000" i="1" kern="1200" baseline="0" dirty="0"/>
                      <a:t>2,1%</a:t>
                    </a:r>
                    <a:endParaRPr lang="ru-RU" sz="2000" i="1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9-F3FC-44BC-8F60-288E39016020}"/>
                </c:ext>
              </c:extLst>
            </c:dLbl>
            <c:dLbl>
              <c:idx val="5"/>
              <c:layout>
                <c:manualLayout>
                  <c:x val="0.13210884127628805"/>
                  <c:y val="0.16587183777753786"/>
                </c:manualLayout>
              </c:layout>
              <c:tx>
                <c:rich>
                  <a:bodyPr/>
                  <a:lstStyle/>
                  <a:p>
                    <a:pPr>
                      <a:defRPr sz="2000" kern="1200" baseline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defRPr>
                    </a:pPr>
                    <a:r>
                      <a:rPr lang="ru-RU" sz="2000" b="1" kern="1200" baseline="0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Образование</a:t>
                    </a:r>
                  </a:p>
                  <a:p>
                    <a:pPr>
                      <a:defRPr sz="2000" kern="1200" baseline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defRPr>
                    </a:pPr>
                    <a:r>
                      <a:rPr lang="ru-RU" sz="2000" i="1" kern="1200" baseline="0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34,3%</a:t>
                    </a:r>
                    <a:endParaRPr lang="ru-RU" sz="2000" i="1" dirty="0">
                      <a:solidFill>
                        <a:schemeClr val="bg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c:rich>
              </c:tx>
              <c:spPr>
                <a:noFill/>
                <a:ln>
                  <a:noFill/>
                </a:ln>
                <a:effectLst/>
              </c:spPr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B-F3FC-44BC-8F60-288E39016020}"/>
                </c:ext>
              </c:extLst>
            </c:dLbl>
            <c:dLbl>
              <c:idx val="6"/>
              <c:layout>
                <c:manualLayout>
                  <c:x val="-8.7325224337549776E-3"/>
                  <c:y val="-0.12773624455719895"/>
                </c:manualLayout>
              </c:layout>
              <c:tx>
                <c:rich>
                  <a:bodyPr/>
                  <a:lstStyle/>
                  <a:p>
                    <a:pPr>
                      <a:defRPr sz="2000" kern="1200" baseline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defRPr>
                    </a:pPr>
                    <a:r>
                      <a:rPr lang="ru-RU" sz="1700" b="1" kern="1200" baseline="0" dirty="0">
                        <a:solidFill>
                          <a:schemeClr val="bg1"/>
                        </a:solidFill>
                      </a:rPr>
                      <a:t>Здравоохранение</a:t>
                    </a:r>
                  </a:p>
                  <a:p>
                    <a:pPr>
                      <a:defRPr sz="2000" kern="1200" baseline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defRPr>
                    </a:pPr>
                    <a:r>
                      <a:rPr lang="ru-RU" sz="2000" b="0" i="1" kern="1200" baseline="0" dirty="0">
                        <a:solidFill>
                          <a:schemeClr val="bg1"/>
                        </a:solidFill>
                      </a:rPr>
                      <a:t>31,7%</a:t>
                    </a:r>
                    <a:endParaRPr lang="ru-RU" sz="2000" b="0" i="1" dirty="0">
                      <a:solidFill>
                        <a:schemeClr val="bg1"/>
                      </a:solidFill>
                    </a:endParaRPr>
                  </a:p>
                </c:rich>
              </c:tx>
              <c:spPr>
                <a:noFill/>
                <a:ln>
                  <a:noFill/>
                </a:ln>
                <a:effectLst/>
              </c:spPr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>
                    <c:manualLayout>
                      <c:w val="0.19938210417421745"/>
                      <c:h val="9.9486607410606109E-2"/>
                    </c:manualLayout>
                  </c15:layout>
                  <c15:showDataLabelsRange val="0"/>
                </c:ext>
                <c:ext xmlns:c16="http://schemas.microsoft.com/office/drawing/2014/chart" uri="{C3380CC4-5D6E-409C-BE32-E72D297353CC}">
                  <c16:uniqueId val="{0000000D-F3FC-44BC-8F60-288E39016020}"/>
                </c:ext>
              </c:extLst>
            </c:dLbl>
            <c:dLbl>
              <c:idx val="7"/>
              <c:layout>
                <c:manualLayout>
                  <c:x val="0.2036399985611799"/>
                  <c:y val="0.15054956751234772"/>
                </c:manualLayout>
              </c:layout>
              <c:tx>
                <c:rich>
                  <a:bodyPr/>
                  <a:lstStyle/>
                  <a:p>
                    <a:r>
                      <a:rPr lang="ru-RU" sz="2000" b="1" kern="1200" baseline="0" dirty="0"/>
                      <a:t>Физическая культура и спорт</a:t>
                    </a:r>
                  </a:p>
                  <a:p>
                    <a:r>
                      <a:rPr lang="ru-RU" sz="2000" i="1" kern="1200" baseline="0" dirty="0"/>
                      <a:t>5,8%</a:t>
                    </a:r>
                    <a:endParaRPr lang="ru-RU" sz="2000" i="1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>
                    <c:manualLayout>
                      <c:w val="0.2697293652253574"/>
                      <c:h val="0.16539600908757396"/>
                    </c:manualLayout>
                  </c15:layout>
                  <c15:showDataLabelsRange val="0"/>
                </c:ext>
                <c:ext xmlns:c16="http://schemas.microsoft.com/office/drawing/2014/chart" uri="{C3380CC4-5D6E-409C-BE32-E72D297353CC}">
                  <c16:uniqueId val="{0000000F-F3FC-44BC-8F60-288E39016020}"/>
                </c:ext>
              </c:extLst>
            </c:dLbl>
            <c:dLbl>
              <c:idx val="8"/>
              <c:layout>
                <c:manualLayout>
                  <c:x val="-6.2844793201483992E-2"/>
                  <c:y val="2.5607629517674931E-2"/>
                </c:manualLayout>
              </c:layout>
              <c:tx>
                <c:rich>
                  <a:bodyPr/>
                  <a:lstStyle/>
                  <a:p>
                    <a:r>
                      <a:rPr lang="ru-RU" sz="2000" b="1" kern="1200" baseline="0" dirty="0"/>
                      <a:t>Культура</a:t>
                    </a:r>
                  </a:p>
                  <a:p>
                    <a:r>
                      <a:rPr lang="ru-RU" sz="2000" i="1" kern="1200" baseline="0" dirty="0"/>
                      <a:t>1,9%</a:t>
                    </a:r>
                    <a:endParaRPr lang="ru-RU" sz="2000" i="1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>
                    <c:manualLayout>
                      <c:w val="0.13187218724331176"/>
                      <c:h val="0.12375595259515154"/>
                    </c:manualLayout>
                  </c15:layout>
                  <c15:showDataLabelsRange val="0"/>
                </c:ext>
                <c:ext xmlns:c16="http://schemas.microsoft.com/office/drawing/2014/chart" uri="{C3380CC4-5D6E-409C-BE32-E72D297353CC}">
                  <c16:uniqueId val="{00000011-F3FC-44BC-8F60-288E39016020}"/>
                </c:ext>
              </c:extLst>
            </c:dLbl>
            <c:dLbl>
              <c:idx val="9"/>
              <c:layout>
                <c:manualLayout>
                  <c:x val="-0.30531278628421976"/>
                  <c:y val="-5.0071512554143776E-3"/>
                </c:manualLayout>
              </c:layout>
              <c:tx>
                <c:rich>
                  <a:bodyPr anchorCtr="0"/>
                  <a:lstStyle/>
                  <a:p>
                    <a:pPr algn="ctr">
                      <a:defRPr sz="2400" b="1" kern="1200" baseline="0">
                        <a:solidFill>
                          <a:srgbClr val="000099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defRPr>
                    </a:pPr>
                    <a:r>
                      <a:rPr lang="ru-RU" sz="2400" b="1" kern="1200" baseline="0" dirty="0">
                        <a:solidFill>
                          <a:srgbClr val="000099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Социально-культурная сфера</a:t>
                    </a:r>
                  </a:p>
                  <a:p>
                    <a:pPr algn="ctr">
                      <a:defRPr sz="2400" b="1" kern="1200" baseline="0">
                        <a:solidFill>
                          <a:srgbClr val="000099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defRPr>
                    </a:pPr>
                    <a:r>
                      <a:rPr lang="ru-RU" sz="2400" b="0" i="1" kern="1200" baseline="0" dirty="0">
                        <a:solidFill>
                          <a:srgbClr val="000099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75,8%</a:t>
                    </a:r>
                  </a:p>
                  <a:p>
                    <a:pPr algn="ctr">
                      <a:defRPr sz="2400" b="1" kern="1200" baseline="0">
                        <a:solidFill>
                          <a:srgbClr val="000099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defRPr>
                    </a:pPr>
                    <a:endParaRPr lang="ru-RU" sz="2400" b="1" i="0" kern="1200" baseline="0" dirty="0">
                      <a:solidFill>
                        <a:srgbClr val="000099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  <a:p>
                    <a:pPr algn="ctr">
                      <a:defRPr sz="2400" b="1" kern="1200" baseline="0">
                        <a:solidFill>
                          <a:srgbClr val="000099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defRPr>
                    </a:pPr>
                    <a:r>
                      <a:rPr lang="ru-RU" sz="2400" b="1" i="0" kern="1200" baseline="0" dirty="0">
                        <a:solidFill>
                          <a:srgbClr val="000099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158,7 млн. руб.</a:t>
                    </a:r>
                    <a:endParaRPr lang="ru-RU" sz="2400" b="1" i="0" dirty="0">
                      <a:solidFill>
                        <a:srgbClr val="000099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c:rich>
              </c:tx>
              <c:spPr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>
                    <c:manualLayout>
                      <c:w val="0.27127621065783214"/>
                      <c:h val="0.37078559467396893"/>
                    </c:manualLayout>
                  </c15:layout>
                  <c15:showDataLabelsRange val="0"/>
                </c:ext>
                <c:ext xmlns:c16="http://schemas.microsoft.com/office/drawing/2014/chart" uri="{C3380CC4-5D6E-409C-BE32-E72D297353CC}">
                  <c16:uniqueId val="{00000013-F3FC-44BC-8F60-288E3901602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2000" kern="1200" baseline="0">
                    <a:solidFill>
                      <a:srgbClr val="000099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Лист1!$A$2:$A$10</c:f>
              <c:strCache>
                <c:ptCount val="9"/>
                <c:pt idx="0">
                  <c:v>общегос деят</c:v>
                </c:pt>
                <c:pt idx="1">
                  <c:v>нац эк</c:v>
                </c:pt>
                <c:pt idx="2">
                  <c:v>охрана окружающей среды</c:v>
                </c:pt>
                <c:pt idx="3">
                  <c:v>жкх</c:v>
                </c:pt>
                <c:pt idx="4">
                  <c:v>соц пол</c:v>
                </c:pt>
                <c:pt idx="5">
                  <c:v>обр</c:v>
                </c:pt>
                <c:pt idx="6">
                  <c:v>здрав</c:v>
                </c:pt>
                <c:pt idx="7">
                  <c:v>физра</c:v>
                </c:pt>
                <c:pt idx="8">
                  <c:v>культ</c:v>
                </c:pt>
              </c:strCache>
            </c:strRef>
          </c:cat>
          <c:val>
            <c:numRef>
              <c:f>Лист1!$B$2:$B$10</c:f>
              <c:numCache>
                <c:formatCode>0.0%</c:formatCode>
                <c:ptCount val="9"/>
                <c:pt idx="0">
                  <c:v>0.03</c:v>
                </c:pt>
                <c:pt idx="1">
                  <c:v>2.9000000000000001E-2</c:v>
                </c:pt>
                <c:pt idx="2">
                  <c:v>0</c:v>
                </c:pt>
                <c:pt idx="3">
                  <c:v>0.159</c:v>
                </c:pt>
                <c:pt idx="4">
                  <c:v>2.1000000000000001E-2</c:v>
                </c:pt>
                <c:pt idx="5">
                  <c:v>0.376</c:v>
                </c:pt>
                <c:pt idx="6">
                  <c:v>0.316</c:v>
                </c:pt>
                <c:pt idx="7">
                  <c:v>5.1999999999999998E-2</c:v>
                </c:pt>
                <c:pt idx="8">
                  <c:v>1.7000000000000001E-2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14-F3FC-44BC-8F60-288E39016020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Столбец1</c:v>
                </c:pt>
              </c:strCache>
            </c:strRef>
          </c:tx>
          <c:cat>
            <c:strRef>
              <c:f>Лист1!$A$2:$A$10</c:f>
              <c:strCache>
                <c:ptCount val="9"/>
                <c:pt idx="0">
                  <c:v>общегос деят</c:v>
                </c:pt>
                <c:pt idx="1">
                  <c:v>нац эк</c:v>
                </c:pt>
                <c:pt idx="2">
                  <c:v>охрана окружающей среды</c:v>
                </c:pt>
                <c:pt idx="3">
                  <c:v>жкх</c:v>
                </c:pt>
                <c:pt idx="4">
                  <c:v>соц пол</c:v>
                </c:pt>
                <c:pt idx="5">
                  <c:v>обр</c:v>
                </c:pt>
                <c:pt idx="6">
                  <c:v>здрав</c:v>
                </c:pt>
                <c:pt idx="7">
                  <c:v>физра</c:v>
                </c:pt>
                <c:pt idx="8">
                  <c:v>культ</c:v>
                </c:pt>
              </c:strCache>
            </c:strRef>
          </c:cat>
          <c:val>
            <c:numRef>
              <c:f>Лист1!$C$2:$C$10</c:f>
              <c:numCache>
                <c:formatCode>General</c:formatCode>
                <c:ptCount val="9"/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15-F3FC-44BC-8F60-288E3901602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gapWidth val="100"/>
        <c:splitType val="pos"/>
        <c:splitPos val="5"/>
        <c:secondPieSize val="75"/>
        <c:serLines>
          <c:spPr>
            <a:ln>
              <a:solidFill>
                <a:srgbClr val="CC0000"/>
              </a:solidFill>
            </a:ln>
          </c:spPr>
        </c:serLines>
      </c:ofPieChart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  <c:userShapes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1111111111111112E-2"/>
          <c:y val="2.9874999095245332E-2"/>
          <c:w val="0.54524376640419947"/>
          <c:h val="0.90216869693613877"/>
        </c:manualLayout>
      </c:layout>
      <c:doughnut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spPr>
            <a:scene3d>
              <a:camera prst="orthographicFront"/>
              <a:lightRig rig="freezing" dir="t"/>
            </a:scene3d>
            <a:sp3d prstMaterial="dkEdge">
              <a:bevelT w="330200" h="254000" prst="coolSlant"/>
              <a:bevelB w="222250" h="228600"/>
            </a:sp3d>
          </c:spPr>
          <c:explosion val="4"/>
          <c:dPt>
            <c:idx val="0"/>
            <c:bubble3D val="0"/>
            <c:spPr>
              <a:solidFill>
                <a:srgbClr val="3333FF"/>
              </a:solidFill>
              <a:ln w="19050">
                <a:solidFill>
                  <a:schemeClr val="lt1"/>
                </a:solidFill>
              </a:ln>
              <a:effectLst/>
              <a:scene3d>
                <a:camera prst="orthographicFront"/>
                <a:lightRig rig="freezing" dir="t"/>
              </a:scene3d>
              <a:sp3d prstMaterial="dkEdge">
                <a:bevelT w="330200" h="254000" prst="coolSlant"/>
                <a:bevelB w="222250" h="228600"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FD85-4925-B023-DA4222C46BDB}"/>
              </c:ext>
            </c:extLst>
          </c:dPt>
          <c:dPt>
            <c:idx val="1"/>
            <c:bubble3D val="0"/>
            <c:spPr>
              <a:solidFill>
                <a:srgbClr val="FF0000"/>
              </a:solidFill>
              <a:ln w="19050">
                <a:solidFill>
                  <a:schemeClr val="lt1"/>
                </a:solidFill>
              </a:ln>
              <a:effectLst/>
              <a:scene3d>
                <a:camera prst="orthographicFront"/>
                <a:lightRig rig="freezing" dir="t"/>
              </a:scene3d>
              <a:sp3d prstMaterial="dkEdge">
                <a:bevelT w="330200" h="254000" prst="coolSlant"/>
                <a:bevelB w="222250" h="228600"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FD85-4925-B023-DA4222C46BDB}"/>
              </c:ext>
            </c:extLst>
          </c:dPt>
          <c:dPt>
            <c:idx val="2"/>
            <c:bubble3D val="0"/>
            <c:spPr>
              <a:solidFill>
                <a:srgbClr val="92D050"/>
              </a:solidFill>
              <a:ln w="19050">
                <a:solidFill>
                  <a:schemeClr val="lt1"/>
                </a:solidFill>
              </a:ln>
              <a:effectLst/>
              <a:scene3d>
                <a:camera prst="orthographicFront"/>
                <a:lightRig rig="freezing" dir="t"/>
              </a:scene3d>
              <a:sp3d prstMaterial="dkEdge">
                <a:bevelT w="330200" h="254000" prst="coolSlant"/>
                <a:bevelB w="222250" h="228600"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FD85-4925-B023-DA4222C46BDB}"/>
              </c:ext>
            </c:extLst>
          </c:dPt>
          <c:dPt>
            <c:idx val="3"/>
            <c:bubble3D val="0"/>
            <c:spPr>
              <a:solidFill>
                <a:srgbClr val="9900FF"/>
              </a:solidFill>
              <a:ln w="19050">
                <a:solidFill>
                  <a:schemeClr val="lt1"/>
                </a:solidFill>
              </a:ln>
              <a:effectLst/>
              <a:scene3d>
                <a:camera prst="orthographicFront"/>
                <a:lightRig rig="freezing" dir="t"/>
              </a:scene3d>
              <a:sp3d prstMaterial="dkEdge">
                <a:bevelT w="330200" h="254000" prst="coolSlant"/>
                <a:bevelB w="222250" h="228600"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7-FD85-4925-B023-DA4222C46BDB}"/>
              </c:ext>
            </c:extLst>
          </c:dPt>
          <c:dPt>
            <c:idx val="4"/>
            <c:bubble3D val="0"/>
            <c:spPr>
              <a:solidFill>
                <a:srgbClr val="00B0F0"/>
              </a:solidFill>
              <a:ln w="19050">
                <a:solidFill>
                  <a:schemeClr val="lt1"/>
                </a:solidFill>
              </a:ln>
              <a:effectLst/>
              <a:scene3d>
                <a:camera prst="orthographicFront"/>
                <a:lightRig rig="freezing" dir="t"/>
              </a:scene3d>
              <a:sp3d prstMaterial="dkEdge">
                <a:bevelT w="330200" h="254000" prst="coolSlant"/>
                <a:bevelB w="222250" h="228600"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9-FD85-4925-B023-DA4222C46BDB}"/>
              </c:ext>
            </c:extLst>
          </c:dPt>
          <c:dPt>
            <c:idx val="5"/>
            <c:bubble3D val="0"/>
            <c:spPr>
              <a:solidFill>
                <a:srgbClr val="E5551B"/>
              </a:solidFill>
              <a:ln w="19050">
                <a:solidFill>
                  <a:schemeClr val="lt1"/>
                </a:solidFill>
              </a:ln>
              <a:effectLst/>
              <a:scene3d>
                <a:camera prst="orthographicFront"/>
                <a:lightRig rig="freezing" dir="t"/>
              </a:scene3d>
              <a:sp3d prstMaterial="dkEdge">
                <a:bevelT w="330200" h="254000" prst="coolSlant"/>
                <a:bevelB w="222250" h="228600"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B-FD85-4925-B023-DA4222C46BDB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  <a:scene3d>
                <a:camera prst="orthographicFront"/>
                <a:lightRig rig="freezing" dir="t"/>
              </a:scene3d>
              <a:sp3d prstMaterial="dkEdge">
                <a:bevelT w="330200" h="254000" prst="coolSlant"/>
                <a:bevelB w="222250" h="228600"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C-FD85-4925-B023-DA4222C46BDB}"/>
              </c:ext>
            </c:extLst>
          </c:dPt>
          <c:dPt>
            <c:idx val="7"/>
            <c:bubble3D val="0"/>
            <c:spPr>
              <a:solidFill>
                <a:schemeClr val="accent2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  <a:scene3d>
                <a:camera prst="orthographicFront"/>
                <a:lightRig rig="freezing" dir="t"/>
              </a:scene3d>
              <a:sp3d prstMaterial="dkEdge">
                <a:bevelT w="330200" h="254000" prst="coolSlant"/>
                <a:bevelB w="222250" h="228600"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E-FD85-4925-B023-DA4222C46BDB}"/>
              </c:ext>
            </c:extLst>
          </c:dPt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 dirty="0"/>
                      <a:t>56,5%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1-FD85-4925-B023-DA4222C46BDB}"/>
                </c:ext>
              </c:extLst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en-US" dirty="0"/>
                      <a:t>10,7%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3-FD85-4925-B023-DA4222C46BDB}"/>
                </c:ext>
              </c:extLst>
            </c:dLbl>
            <c:dLbl>
              <c:idx val="2"/>
              <c:layout/>
              <c:tx>
                <c:rich>
                  <a:bodyPr/>
                  <a:lstStyle/>
                  <a:p>
                    <a:r>
                      <a:rPr lang="en-US" dirty="0"/>
                      <a:t>9,6%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5-FD85-4925-B023-DA4222C46BDB}"/>
                </c:ext>
              </c:extLst>
            </c:dLbl>
            <c:dLbl>
              <c:idx val="3"/>
              <c:layout/>
              <c:tx>
                <c:rich>
                  <a:bodyPr/>
                  <a:lstStyle/>
                  <a:p>
                    <a:r>
                      <a:rPr lang="en-US" dirty="0"/>
                      <a:t>8,2%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7-FD85-4925-B023-DA4222C46BDB}"/>
                </c:ext>
              </c:extLst>
            </c:dLbl>
            <c:dLbl>
              <c:idx val="4"/>
              <c:layout/>
              <c:tx>
                <c:rich>
                  <a:bodyPr/>
                  <a:lstStyle/>
                  <a:p>
                    <a:r>
                      <a:rPr lang="en-US" dirty="0"/>
                      <a:t>5,4%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9-FD85-4925-B023-DA4222C46BDB}"/>
                </c:ext>
              </c:extLst>
            </c:dLbl>
            <c:dLbl>
              <c:idx val="5"/>
              <c:layout/>
              <c:tx>
                <c:rich>
                  <a:bodyPr/>
                  <a:lstStyle/>
                  <a:p>
                    <a:r>
                      <a:rPr lang="en-US" dirty="0"/>
                      <a:t>3,7%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B-FD85-4925-B023-DA4222C46BDB}"/>
                </c:ext>
              </c:extLst>
            </c:dLbl>
            <c:dLbl>
              <c:idx val="6"/>
              <c:layout/>
              <c:tx>
                <c:rich>
                  <a:bodyPr/>
                  <a:lstStyle/>
                  <a:p>
                    <a:r>
                      <a:rPr lang="en-US" dirty="0"/>
                      <a:t>3,1%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C-FD85-4925-B023-DA4222C46BDB}"/>
                </c:ext>
              </c:extLst>
            </c:dLbl>
            <c:dLbl>
              <c:idx val="7"/>
              <c:layout>
                <c:manualLayout>
                  <c:x val="3.6111111111111108E-2"/>
                  <c:y val="5.2855767630049351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2000" b="1" i="0" u="none" strike="noStrike" baseline="0">
                        <a:solidFill>
                          <a:srgbClr val="000099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 dirty="0">
                        <a:solidFill>
                          <a:schemeClr val="bg1"/>
                        </a:solidFill>
                      </a:rPr>
                      <a:t>2,8%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>
                    <c:manualLayout>
                      <c:w val="6.9451334208223969E-2"/>
                      <c:h val="6.3001867413632118E-2"/>
                    </c:manualLayout>
                  </c15:layout>
                  <c15:showDataLabelsRange val="0"/>
                </c:ext>
                <c:ext xmlns:c16="http://schemas.microsoft.com/office/drawing/2014/chart" uri="{C3380CC4-5D6E-409C-BE32-E72D297353CC}">
                  <c16:uniqueId val="{0000000E-FD85-4925-B023-DA4222C46BDB}"/>
                </c:ext>
              </c:extLst>
            </c:dLbl>
            <c:dLbl>
              <c:idx val="8"/>
              <c:layout>
                <c:manualLayout>
                  <c:x val="4.2361165791775977E-2"/>
                  <c:y val="8.5028843578775173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2000" b="1" i="0" u="none" strike="noStrike" baseline="0">
                        <a:solidFill>
                          <a:srgbClr val="000099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 dirty="0">
                        <a:solidFill>
                          <a:schemeClr val="tx1"/>
                        </a:solidFill>
                      </a:rPr>
                      <a:t>2,9%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>
                    <c:manualLayout>
                      <c:w val="7.0840223097112853E-2"/>
                      <c:h val="6.3001867413632118E-2"/>
                    </c:manualLayout>
                  </c15:layout>
                  <c15:showDataLabelsRange val="0"/>
                </c:ext>
                <c:ext xmlns:c16="http://schemas.microsoft.com/office/drawing/2014/chart" uri="{C3380CC4-5D6E-409C-BE32-E72D297353CC}">
                  <c16:uniqueId val="{0000000D-FD85-4925-B023-DA4222C46BD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Лист1!$A$2:$A$9</c:f>
              <c:strCache>
                <c:ptCount val="8"/>
                <c:pt idx="0">
                  <c:v>Заработная плата с начислениями на социальное страхование</c:v>
                </c:pt>
                <c:pt idx="1">
                  <c:v>Субсидии</c:v>
                </c:pt>
                <c:pt idx="2">
                  <c:v>Текущее содержание сооружений благоустройства</c:v>
                </c:pt>
                <c:pt idx="3">
                  <c:v>Прочие</c:v>
                </c:pt>
                <c:pt idx="4">
                  <c:v>Оплата коммунальных услуг</c:v>
                </c:pt>
                <c:pt idx="5">
                  <c:v>Медикаменты</c:v>
                </c:pt>
                <c:pt idx="6">
                  <c:v>Продукты питания</c:v>
                </c:pt>
                <c:pt idx="7">
                  <c:v>Трансферты населению</c:v>
                </c:pt>
              </c:strCache>
            </c:strRef>
          </c:cat>
          <c:val>
            <c:numRef>
              <c:f>Лист1!$B$2:$B$9</c:f>
              <c:numCache>
                <c:formatCode>0.0%</c:formatCode>
                <c:ptCount val="8"/>
                <c:pt idx="0">
                  <c:v>0.59599999999999997</c:v>
                </c:pt>
                <c:pt idx="1">
                  <c:v>9.7000000000000003E-2</c:v>
                </c:pt>
                <c:pt idx="2">
                  <c:v>8.1000000000000003E-2</c:v>
                </c:pt>
                <c:pt idx="3">
                  <c:v>6.6000000000000003E-2</c:v>
                </c:pt>
                <c:pt idx="4">
                  <c:v>6.3E-2</c:v>
                </c:pt>
                <c:pt idx="5">
                  <c:v>3.6999999999999998E-2</c:v>
                </c:pt>
                <c:pt idx="6">
                  <c:v>3.5000000000000003E-2</c:v>
                </c:pt>
                <c:pt idx="7" formatCode="0.00%">
                  <c:v>2.5000000000000001E-2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4EEA-453D-B884-7E15E551F34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148"/>
        <c:holeSize val="37"/>
      </c:doughnut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56997353455818023"/>
          <c:y val="9.1416411525850649E-4"/>
          <c:w val="0.39669313210848645"/>
          <c:h val="0.99817167176948296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700" b="1" i="0" u="none" strike="noStrike" baseline="0">
              <a:solidFill>
                <a:srgbClr val="000099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8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/>
  </cs:chartArea>
  <cs:dataLabel>
    <cs:lnRef idx="0"/>
    <cs:fillRef idx="0"/>
    <cs:effectRef idx="0"/>
    <cs:fontRef idx="minor">
      <a:schemeClr val="lt1"/>
    </cs:fontRef>
    <cs:defRPr sz="1197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19050">
        <a:solidFill>
          <a:schemeClr val="lt1"/>
        </a:solidFill>
      </a:ln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/>
  </cs:seriesAxis>
  <cs:seriesLine>
    <cs:lnRef idx="0"/>
    <cs:fillRef idx="0"/>
    <cs:effectRef idx="0"/>
    <cs:fontRef idx="minor">
      <a:schemeClr val="tx1"/>
    </cs:fontRef>
    <cs:spPr>
      <a:ln w="9525" cap="flat">
        <a:solidFill>
          <a:srgbClr val="D9D9D9"/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/>
  </cs:valueAxis>
  <cs:wall>
    <cs:lnRef idx="0"/>
    <cs:fillRef idx="0"/>
    <cs:effectRef idx="0"/>
    <cs:fontRef idx="minor">
      <a:schemeClr val="tx1"/>
    </cs:fontRef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248BD31-8315-4358-B894-AB9EA04ED41F}" type="doc">
      <dgm:prSet loTypeId="urn:microsoft.com/office/officeart/2005/8/layout/pyramid1" loCatId="pyramid" qsTypeId="urn:microsoft.com/office/officeart/2005/8/quickstyle/3d5" qsCatId="3D" csTypeId="urn:microsoft.com/office/officeart/2005/8/colors/colorful1" csCatId="colorful" phldr="1"/>
      <dgm:spPr/>
    </dgm:pt>
    <dgm:pt modelId="{835254E5-35EF-48CA-BD6C-FA853A114082}">
      <dgm:prSet phldrT="[Текст]" custT="1"/>
      <dgm:spPr>
        <a:solidFill>
          <a:srgbClr val="FFC000"/>
        </a:solidFill>
      </dgm:spPr>
      <dgm:t>
        <a:bodyPr/>
        <a:lstStyle/>
        <a:p>
          <a:endParaRPr lang="ru-RU" sz="3600" dirty="0"/>
        </a:p>
        <a:p>
          <a:r>
            <a:rPr lang="ru-RU" sz="32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8,0%</a:t>
          </a:r>
        </a:p>
      </dgm:t>
    </dgm:pt>
    <dgm:pt modelId="{2315E14F-CE14-434A-B8D3-E1D37E62A7E8}" type="parTrans" cxnId="{A10B8698-4782-4AD5-9DD9-037BF3EADB90}">
      <dgm:prSet/>
      <dgm:spPr/>
      <dgm:t>
        <a:bodyPr/>
        <a:lstStyle/>
        <a:p>
          <a:endParaRPr lang="ru-RU"/>
        </a:p>
      </dgm:t>
    </dgm:pt>
    <dgm:pt modelId="{3221F5DB-15F9-4A8C-A533-FD465057C2F5}" type="sibTrans" cxnId="{A10B8698-4782-4AD5-9DD9-037BF3EADB90}">
      <dgm:prSet/>
      <dgm:spPr/>
      <dgm:t>
        <a:bodyPr/>
        <a:lstStyle/>
        <a:p>
          <a:endParaRPr lang="ru-RU"/>
        </a:p>
      </dgm:t>
    </dgm:pt>
    <dgm:pt modelId="{CE77A8AB-3DA0-465F-9C26-426FC6F67ACD}">
      <dgm:prSet phldrT="[Текст]" custT="1"/>
      <dgm:spPr>
        <a:solidFill>
          <a:srgbClr val="00B050"/>
        </a:solidFill>
      </dgm:spPr>
      <dgm:t>
        <a:bodyPr/>
        <a:lstStyle/>
        <a:p>
          <a:r>
            <a:rPr lang="ru-RU" sz="3200" b="1" dirty="0">
              <a:latin typeface="Times New Roman" panose="02020603050405020304" pitchFamily="18" charset="0"/>
              <a:cs typeface="Times New Roman" panose="02020603050405020304" pitchFamily="18" charset="0"/>
            </a:rPr>
            <a:t>16,7%</a:t>
          </a:r>
        </a:p>
      </dgm:t>
    </dgm:pt>
    <dgm:pt modelId="{DEAF126D-A5FF-4C75-A543-2BBD01485908}" type="parTrans" cxnId="{E750F322-C0FA-4E13-B96F-C22D2023F1A7}">
      <dgm:prSet/>
      <dgm:spPr/>
      <dgm:t>
        <a:bodyPr/>
        <a:lstStyle/>
        <a:p>
          <a:endParaRPr lang="ru-RU"/>
        </a:p>
      </dgm:t>
    </dgm:pt>
    <dgm:pt modelId="{5A8D1C15-9A14-4E43-82D1-71B3DBCEFBC5}" type="sibTrans" cxnId="{E750F322-C0FA-4E13-B96F-C22D2023F1A7}">
      <dgm:prSet/>
      <dgm:spPr/>
      <dgm:t>
        <a:bodyPr/>
        <a:lstStyle/>
        <a:p>
          <a:endParaRPr lang="ru-RU"/>
        </a:p>
      </dgm:t>
    </dgm:pt>
    <dgm:pt modelId="{A59B324A-663B-4DF1-8639-D1F1388917D9}">
      <dgm:prSet phldrT="[Текст]" custT="1"/>
      <dgm:spPr>
        <a:solidFill>
          <a:srgbClr val="9900FF"/>
        </a:solidFill>
        <a:sp3d extrusionH="381000" contourW="38100" prstMaterial="matte">
          <a:bevelT/>
          <a:contourClr>
            <a:schemeClr val="lt1"/>
          </a:contourClr>
        </a:sp3d>
      </dgm:spPr>
      <dgm:t>
        <a:bodyPr/>
        <a:lstStyle/>
        <a:p>
          <a:r>
            <a:rPr lang="ru-RU" sz="3200" b="1" dirty="0">
              <a:latin typeface="Times New Roman" panose="02020603050405020304" pitchFamily="18" charset="0"/>
              <a:cs typeface="Times New Roman" panose="02020603050405020304" pitchFamily="18" charset="0"/>
            </a:rPr>
            <a:t>75,3%</a:t>
          </a:r>
        </a:p>
      </dgm:t>
    </dgm:pt>
    <dgm:pt modelId="{160F6C66-EDAB-4D36-811D-53B6469CAA48}" type="parTrans" cxnId="{DC5BBA6D-A641-49AA-996B-B20E981180DE}">
      <dgm:prSet/>
      <dgm:spPr/>
      <dgm:t>
        <a:bodyPr/>
        <a:lstStyle/>
        <a:p>
          <a:endParaRPr lang="ru-RU"/>
        </a:p>
      </dgm:t>
    </dgm:pt>
    <dgm:pt modelId="{28C4E390-D522-46B1-ABBE-044CE5EF7D42}" type="sibTrans" cxnId="{DC5BBA6D-A641-49AA-996B-B20E981180DE}">
      <dgm:prSet/>
      <dgm:spPr/>
      <dgm:t>
        <a:bodyPr/>
        <a:lstStyle/>
        <a:p>
          <a:endParaRPr lang="ru-RU"/>
        </a:p>
      </dgm:t>
    </dgm:pt>
    <dgm:pt modelId="{98C5F2DA-B1C2-4F99-AB7A-81F3F38F5F88}" type="pres">
      <dgm:prSet presAssocID="{9248BD31-8315-4358-B894-AB9EA04ED41F}" presName="Name0" presStyleCnt="0">
        <dgm:presLayoutVars>
          <dgm:dir/>
          <dgm:animLvl val="lvl"/>
          <dgm:resizeHandles val="exact"/>
        </dgm:presLayoutVars>
      </dgm:prSet>
      <dgm:spPr/>
    </dgm:pt>
    <dgm:pt modelId="{A325720A-C7BC-43CE-8E1C-A4BAF29FB925}" type="pres">
      <dgm:prSet presAssocID="{835254E5-35EF-48CA-BD6C-FA853A114082}" presName="Name8" presStyleCnt="0"/>
      <dgm:spPr/>
    </dgm:pt>
    <dgm:pt modelId="{6612EFA4-5A53-4BDE-AAD1-A6C8318A843C}" type="pres">
      <dgm:prSet presAssocID="{835254E5-35EF-48CA-BD6C-FA853A114082}" presName="level" presStyleLbl="node1" presStyleIdx="0" presStyleCnt="3" custScaleY="39174" custLinFactNeighborX="390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8315114-FA1F-4CEE-BB1E-8FABA0B19CF3}" type="pres">
      <dgm:prSet presAssocID="{835254E5-35EF-48CA-BD6C-FA853A114082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A2BB4B7-EE0A-4D08-AFF0-C3111D82A9F8}" type="pres">
      <dgm:prSet presAssocID="{CE77A8AB-3DA0-465F-9C26-426FC6F67ACD}" presName="Name8" presStyleCnt="0"/>
      <dgm:spPr/>
    </dgm:pt>
    <dgm:pt modelId="{8DA2DD0E-35D3-4063-B20A-294E9AD6432C}" type="pres">
      <dgm:prSet presAssocID="{CE77A8AB-3DA0-465F-9C26-426FC6F67ACD}" presName="level" presStyleLbl="node1" presStyleIdx="1" presStyleCnt="3" custScaleY="33006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05E6232-32EE-44E7-95C6-D87CF4F5ABA7}" type="pres">
      <dgm:prSet presAssocID="{CE77A8AB-3DA0-465F-9C26-426FC6F67ACD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56A0DFF-366F-43D9-8BF4-15C424D805C4}" type="pres">
      <dgm:prSet presAssocID="{A59B324A-663B-4DF1-8639-D1F1388917D9}" presName="Name8" presStyleCnt="0"/>
      <dgm:spPr/>
    </dgm:pt>
    <dgm:pt modelId="{8FEBB5EB-105A-4220-9523-3912F223D0D0}" type="pres">
      <dgm:prSet presAssocID="{A59B324A-663B-4DF1-8639-D1F1388917D9}" presName="level" presStyleLbl="node1" presStyleIdx="2" presStyleCnt="3" custScaleY="76349" custLinFactNeighborX="69" custLinFactNeighborY="0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67BBF23-ABAC-46B2-A3A4-DA394CE49174}" type="pres">
      <dgm:prSet presAssocID="{A59B324A-663B-4DF1-8639-D1F1388917D9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43668917-F021-47D9-A4FF-81E4E05B7A09}" type="presOf" srcId="{A59B324A-663B-4DF1-8639-D1F1388917D9}" destId="{8FEBB5EB-105A-4220-9523-3912F223D0D0}" srcOrd="0" destOrd="0" presId="urn:microsoft.com/office/officeart/2005/8/layout/pyramid1"/>
    <dgm:cxn modelId="{A10B8698-4782-4AD5-9DD9-037BF3EADB90}" srcId="{9248BD31-8315-4358-B894-AB9EA04ED41F}" destId="{835254E5-35EF-48CA-BD6C-FA853A114082}" srcOrd="0" destOrd="0" parTransId="{2315E14F-CE14-434A-B8D3-E1D37E62A7E8}" sibTransId="{3221F5DB-15F9-4A8C-A533-FD465057C2F5}"/>
    <dgm:cxn modelId="{DC5BBA6D-A641-49AA-996B-B20E981180DE}" srcId="{9248BD31-8315-4358-B894-AB9EA04ED41F}" destId="{A59B324A-663B-4DF1-8639-D1F1388917D9}" srcOrd="2" destOrd="0" parTransId="{160F6C66-EDAB-4D36-811D-53B6469CAA48}" sibTransId="{28C4E390-D522-46B1-ABBE-044CE5EF7D42}"/>
    <dgm:cxn modelId="{97E1702B-9781-4368-8857-99E37F417989}" type="presOf" srcId="{835254E5-35EF-48CA-BD6C-FA853A114082}" destId="{28315114-FA1F-4CEE-BB1E-8FABA0B19CF3}" srcOrd="1" destOrd="0" presId="urn:microsoft.com/office/officeart/2005/8/layout/pyramid1"/>
    <dgm:cxn modelId="{6F829EC7-24D8-47D3-B05C-74E4C85610B8}" type="presOf" srcId="{9248BD31-8315-4358-B894-AB9EA04ED41F}" destId="{98C5F2DA-B1C2-4F99-AB7A-81F3F38F5F88}" srcOrd="0" destOrd="0" presId="urn:microsoft.com/office/officeart/2005/8/layout/pyramid1"/>
    <dgm:cxn modelId="{9EC232ED-AE37-4B05-BDC6-6BE49416CEC7}" type="presOf" srcId="{A59B324A-663B-4DF1-8639-D1F1388917D9}" destId="{767BBF23-ABAC-46B2-A3A4-DA394CE49174}" srcOrd="1" destOrd="0" presId="urn:microsoft.com/office/officeart/2005/8/layout/pyramid1"/>
    <dgm:cxn modelId="{E750F322-C0FA-4E13-B96F-C22D2023F1A7}" srcId="{9248BD31-8315-4358-B894-AB9EA04ED41F}" destId="{CE77A8AB-3DA0-465F-9C26-426FC6F67ACD}" srcOrd="1" destOrd="0" parTransId="{DEAF126D-A5FF-4C75-A543-2BBD01485908}" sibTransId="{5A8D1C15-9A14-4E43-82D1-71B3DBCEFBC5}"/>
    <dgm:cxn modelId="{C1EDD0EC-272E-468F-BBAC-DCAD9F47BDFC}" type="presOf" srcId="{CE77A8AB-3DA0-465F-9C26-426FC6F67ACD}" destId="{A05E6232-32EE-44E7-95C6-D87CF4F5ABA7}" srcOrd="1" destOrd="0" presId="urn:microsoft.com/office/officeart/2005/8/layout/pyramid1"/>
    <dgm:cxn modelId="{5119B32D-5DAF-4DE0-A5D1-094FFBA76662}" type="presOf" srcId="{CE77A8AB-3DA0-465F-9C26-426FC6F67ACD}" destId="{8DA2DD0E-35D3-4063-B20A-294E9AD6432C}" srcOrd="0" destOrd="0" presId="urn:microsoft.com/office/officeart/2005/8/layout/pyramid1"/>
    <dgm:cxn modelId="{A1991C2B-F7DF-4FD6-9EF5-02886B52D2D3}" type="presOf" srcId="{835254E5-35EF-48CA-BD6C-FA853A114082}" destId="{6612EFA4-5A53-4BDE-AAD1-A6C8318A843C}" srcOrd="0" destOrd="0" presId="urn:microsoft.com/office/officeart/2005/8/layout/pyramid1"/>
    <dgm:cxn modelId="{95283F88-743E-4D8B-8A0A-F8E4D631A883}" type="presParOf" srcId="{98C5F2DA-B1C2-4F99-AB7A-81F3F38F5F88}" destId="{A325720A-C7BC-43CE-8E1C-A4BAF29FB925}" srcOrd="0" destOrd="0" presId="urn:microsoft.com/office/officeart/2005/8/layout/pyramid1"/>
    <dgm:cxn modelId="{82919E8A-F021-437A-9811-B2B712C7C9A0}" type="presParOf" srcId="{A325720A-C7BC-43CE-8E1C-A4BAF29FB925}" destId="{6612EFA4-5A53-4BDE-AAD1-A6C8318A843C}" srcOrd="0" destOrd="0" presId="urn:microsoft.com/office/officeart/2005/8/layout/pyramid1"/>
    <dgm:cxn modelId="{94DC9C1D-280C-457B-8B5D-C362C069A34B}" type="presParOf" srcId="{A325720A-C7BC-43CE-8E1C-A4BAF29FB925}" destId="{28315114-FA1F-4CEE-BB1E-8FABA0B19CF3}" srcOrd="1" destOrd="0" presId="urn:microsoft.com/office/officeart/2005/8/layout/pyramid1"/>
    <dgm:cxn modelId="{1A63C4D3-E4F5-4FB8-B715-5F417B545A8F}" type="presParOf" srcId="{98C5F2DA-B1C2-4F99-AB7A-81F3F38F5F88}" destId="{FA2BB4B7-EE0A-4D08-AFF0-C3111D82A9F8}" srcOrd="1" destOrd="0" presId="urn:microsoft.com/office/officeart/2005/8/layout/pyramid1"/>
    <dgm:cxn modelId="{FE4D87AE-2112-4B9C-B6DB-9F0C70B48CCA}" type="presParOf" srcId="{FA2BB4B7-EE0A-4D08-AFF0-C3111D82A9F8}" destId="{8DA2DD0E-35D3-4063-B20A-294E9AD6432C}" srcOrd="0" destOrd="0" presId="urn:microsoft.com/office/officeart/2005/8/layout/pyramid1"/>
    <dgm:cxn modelId="{3263BFD7-201C-4F85-ABCF-B25C99A25A46}" type="presParOf" srcId="{FA2BB4B7-EE0A-4D08-AFF0-C3111D82A9F8}" destId="{A05E6232-32EE-44E7-95C6-D87CF4F5ABA7}" srcOrd="1" destOrd="0" presId="urn:microsoft.com/office/officeart/2005/8/layout/pyramid1"/>
    <dgm:cxn modelId="{BEE54DBC-EBD8-4670-B98B-7D9E6A80A3C7}" type="presParOf" srcId="{98C5F2DA-B1C2-4F99-AB7A-81F3F38F5F88}" destId="{E56A0DFF-366F-43D9-8BF4-15C424D805C4}" srcOrd="2" destOrd="0" presId="urn:microsoft.com/office/officeart/2005/8/layout/pyramid1"/>
    <dgm:cxn modelId="{B2991CD1-B292-4720-8D92-08A0422124BB}" type="presParOf" srcId="{E56A0DFF-366F-43D9-8BF4-15C424D805C4}" destId="{8FEBB5EB-105A-4220-9523-3912F223D0D0}" srcOrd="0" destOrd="0" presId="urn:microsoft.com/office/officeart/2005/8/layout/pyramid1"/>
    <dgm:cxn modelId="{308658AB-EF06-4620-BFF9-073BE24F2C48}" type="presParOf" srcId="{E56A0DFF-366F-43D9-8BF4-15C424D805C4}" destId="{767BBF23-ABAC-46B2-A3A4-DA394CE49174}" srcOrd="1" destOrd="0" presId="urn:microsoft.com/office/officeart/2005/8/layout/pyramid1"/>
  </dgm:cxnLst>
  <dgm:bg/>
  <dgm:whole>
    <a:ln w="76200"/>
  </dgm:whole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612EFA4-5A53-4BDE-AAD1-A6C8318A843C}">
      <dsp:nvSpPr>
        <dsp:cNvPr id="0" name=""/>
        <dsp:cNvSpPr/>
      </dsp:nvSpPr>
      <dsp:spPr>
        <a:xfrm>
          <a:off x="2339228" y="0"/>
          <a:ext cx="1671283" cy="1352582"/>
        </a:xfrm>
        <a:prstGeom prst="trapezoid">
          <a:avLst>
            <a:gd name="adj" fmla="val 61781"/>
          </a:avLst>
        </a:prstGeom>
        <a:solidFill>
          <a:srgbClr val="FFC000"/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3600" kern="1200" dirty="0"/>
        </a:p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200" b="1" kern="1200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8,0%</a:t>
          </a:r>
        </a:p>
      </dsp:txBody>
      <dsp:txXfrm>
        <a:off x="2339228" y="0"/>
        <a:ext cx="1671283" cy="1352582"/>
      </dsp:txXfrm>
    </dsp:sp>
    <dsp:sp modelId="{8DA2DD0E-35D3-4063-B20A-294E9AD6432C}">
      <dsp:nvSpPr>
        <dsp:cNvPr id="0" name=""/>
        <dsp:cNvSpPr/>
      </dsp:nvSpPr>
      <dsp:spPr>
        <a:xfrm>
          <a:off x="1628641" y="1352582"/>
          <a:ext cx="3079420" cy="1139616"/>
        </a:xfrm>
        <a:prstGeom prst="trapezoid">
          <a:avLst>
            <a:gd name="adj" fmla="val 61781"/>
          </a:avLst>
        </a:prstGeom>
        <a:solidFill>
          <a:srgbClr val="00B050"/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2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16,7%</a:t>
          </a:r>
        </a:p>
      </dsp:txBody>
      <dsp:txXfrm>
        <a:off x="2167540" y="1352582"/>
        <a:ext cx="2001623" cy="1139616"/>
      </dsp:txXfrm>
    </dsp:sp>
    <dsp:sp modelId="{8FEBB5EB-105A-4220-9523-3912F223D0D0}">
      <dsp:nvSpPr>
        <dsp:cNvPr id="0" name=""/>
        <dsp:cNvSpPr/>
      </dsp:nvSpPr>
      <dsp:spPr>
        <a:xfrm>
          <a:off x="0" y="2492199"/>
          <a:ext cx="6336703" cy="2636144"/>
        </a:xfrm>
        <a:prstGeom prst="trapezoid">
          <a:avLst>
            <a:gd name="adj" fmla="val 61781"/>
          </a:avLst>
        </a:prstGeom>
        <a:solidFill>
          <a:srgbClr val="9900FF"/>
        </a:solidFill>
        <a:ln>
          <a:noFill/>
        </a:ln>
        <a:effectLst/>
        <a:sp3d extrusionH="381000" contourW="38100" prstMaterial="matte">
          <a:bevelT/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2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75,3%</a:t>
          </a:r>
        </a:p>
      </dsp:txBody>
      <dsp:txXfrm>
        <a:off x="1108923" y="2492199"/>
        <a:ext cx="4118857" cy="263614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yramid1">
  <dgm:title val=""/>
  <dgm:desc val=""/>
  <dgm:catLst>
    <dgm:cat type="pyramid" pri="1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pyra">
          <dgm:param type="linDir" val="fromB"/>
          <dgm:param type="txDir" val="fromT"/>
          <dgm:param type="pyraAcctPos" val="aft"/>
          <dgm:param type="pyraAcctTxMar" val="step"/>
          <dgm:param type="pyraAcctBkgdNode" val="acctBkgd"/>
          <dgm:param type="pyraAcctTxNode" val="acctTx"/>
          <dgm:param type="pyraLvlNode" val="level"/>
        </dgm:alg>
      </dgm:if>
      <dgm:else name="Name3">
        <dgm:alg type="pyra">
          <dgm:param type="linDir" val="fromB"/>
          <dgm:param type="txDir" val="fromT"/>
          <dgm:param type="pyraAcctPos" val="bef"/>
          <dgm:param type="pyraAcctTxMar" val="step"/>
          <dgm:param type="pyraAcctBkgdNode" val="acctBkgd"/>
          <dgm:param type="pyraAcctTxNode" val="acctTx"/>
          <dgm:param type="pyraLvlNode" val="level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ptType="all node" func="maxDepth" op="gte" val="2">
        <dgm:constrLst>
          <dgm:constr type="primFontSz" for="des" forName="levelTx" op="equ"/>
          <dgm:constr type="secFontSz" for="des" forName="acctTx" op="equ"/>
          <dgm:constr type="pyraAcctRatio" val="0.32"/>
        </dgm:constrLst>
      </dgm:if>
      <dgm:else name="Name6">
        <dgm:constrLst>
          <dgm:constr type="primFontSz" for="des" forName="levelTx" op="equ"/>
          <dgm:constr type="secFontSz" for="des" forName="acctTx" op="equ"/>
          <dgm:constr type="pyraAcctRatio"/>
        </dgm:constrLst>
      </dgm:else>
    </dgm:choose>
    <dgm:ruleLst/>
    <dgm:forEach name="Name7" axis="ch" ptType="node">
      <dgm:layoutNode name="Name8">
        <dgm:alg type="composite">
          <dgm:param type="horzAlign" val="none"/>
        </dgm:alg>
        <dgm:shape xmlns:r="http://schemas.openxmlformats.org/officeDocument/2006/relationships" r:blip="">
          <dgm:adjLst/>
        </dgm:shape>
        <dgm:presOf/>
        <dgm:choose name="Name9">
          <dgm:if name="Name10" axis="self" ptType="node" func="pos" op="equ" val="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/>
              <dgm:constr type="h" for="ch" forName="levelTx" refType="h" refFor="ch" refForName="level"/>
            </dgm:constrLst>
          </dgm:if>
          <dgm:else name="Name1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 fact="0.65"/>
              <dgm:constr type="h" for="ch" forName="levelTx" refType="h" refFor="ch" refForName="level"/>
            </dgm:constrLst>
          </dgm:else>
        </dgm:choose>
        <dgm:ruleLst/>
        <dgm:choose name="Name12">
          <dgm:if name="Name13" axis="ch" ptType="node" func="cnt" op="gte" val="1">
            <dgm:layoutNode name="acctBkgd" styleLbl="alignAcc1">
              <dgm:alg type="sp"/>
              <dgm:shape xmlns:r="http://schemas.openxmlformats.org/officeDocument/2006/relationships" type="nonIsoscelesTrapezoid" r:blip="">
                <dgm:adjLst/>
              </dgm:shape>
              <dgm:presOf axis="des" ptType="node"/>
              <dgm:constrLst/>
              <dgm:ruleLst/>
            </dgm:layoutNode>
            <dgm:layoutNode name="acctTx" styleLbl="alignAcc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nonIsoscelesTrapezoid" r:blip="" hideGeom="1">
                <dgm:adjLst/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3"/>
                <dgm:constr type="bMarg" refType="secFontSz" fact="0.3"/>
                <dgm:constr type="lMarg" refType="secFontSz" fact="0.3"/>
                <dgm:constr type="rMarg" refType="secFontSz" fact="0.3"/>
              </dgm:constrLst>
              <dgm:ruleLst>
                <dgm:rule type="secFontSz" val="5" fact="NaN" max="NaN"/>
              </dgm:ruleLst>
            </dgm:layoutNode>
          </dgm:if>
          <dgm:else name="Name14"/>
        </dgm:choose>
        <dgm:layoutNode name="level">
          <dgm:varLst>
            <dgm:chMax val="1"/>
            <dgm:bulletEnabled val="1"/>
          </dgm:varLst>
          <dgm:alg type="sp"/>
          <dgm:shape xmlns:r="http://schemas.openxmlformats.org/officeDocument/2006/relationships" type="trapezoid" r:blip="">
            <dgm:adjLst/>
          </dgm:shape>
          <dgm:presOf axis="self"/>
          <dgm:constrLst>
            <dgm:constr type="h" val="500"/>
            <dgm:constr type="w" val="1"/>
          </dgm:constrLst>
          <dgm:ruleLst/>
        </dgm:layoutNode>
        <dgm:layoutNode name="levelTx" styleLbl="revTx">
          <dgm:varLst>
            <dgm:chMax val="1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5">
  <dgm:title val=""/>
  <dgm:desc val=""/>
  <dgm:catLst>
    <dgm:cat type="3D" pri="11500"/>
  </dgm:catLst>
  <dgm:scene3d>
    <a:camera prst="isometricOffAxis2Left" zoom="95000"/>
    <a:lightRig rig="flat" dir="t"/>
  </dgm:scene3d>
  <dgm:styleLbl name="node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z="5715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381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52400" extrusionH="1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38100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3810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400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150"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63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4005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40050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4005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15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0.08197</cdr:x>
      <cdr:y>0.81645</cdr:y>
    </cdr:from>
    <cdr:to>
      <cdr:x>0.2459</cdr:x>
      <cdr:y>0.88123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720080" y="5445224"/>
          <a:ext cx="1440160" cy="43204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ru-RU" sz="1100" dirty="0"/>
        </a:p>
      </cdr:txBody>
    </cdr:sp>
  </cdr:relSizeAnchor>
  <cdr:relSizeAnchor xmlns:cdr="http://schemas.openxmlformats.org/drawingml/2006/chartDrawing">
    <cdr:from>
      <cdr:x>0.00205</cdr:x>
      <cdr:y>0.89171</cdr:y>
    </cdr:from>
    <cdr:to>
      <cdr:x>0.42535</cdr:x>
      <cdr:y>0.98145</cdr:y>
    </cdr:to>
    <cdr:sp macro="" textlink="">
      <cdr:nvSpPr>
        <cdr:cNvPr id="4" name="TextBox 3"/>
        <cdr:cNvSpPr txBox="1"/>
      </cdr:nvSpPr>
      <cdr:spPr>
        <a:xfrm xmlns:a="http://schemas.openxmlformats.org/drawingml/2006/main">
          <a:off x="18002" y="5606165"/>
          <a:ext cx="3718680" cy="56419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ctr">
            <a:lnSpc>
              <a:spcPts val="1800"/>
            </a:lnSpc>
          </a:pPr>
          <a:r>
            <a:rPr lang="ru-RU" sz="2000" b="1" dirty="0">
              <a:solidFill>
                <a:srgbClr val="000099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Национальная</a:t>
          </a:r>
          <a:r>
            <a:rPr lang="ru-RU" sz="1800" b="1" dirty="0">
              <a:solidFill>
                <a:srgbClr val="000099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dirty="0">
              <a:solidFill>
                <a:srgbClr val="000099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экономика</a:t>
          </a:r>
        </a:p>
        <a:p xmlns:a="http://schemas.openxmlformats.org/drawingml/2006/main">
          <a:pPr algn="ctr">
            <a:lnSpc>
              <a:spcPts val="1800"/>
            </a:lnSpc>
          </a:pPr>
          <a:r>
            <a:rPr lang="ru-RU" sz="2000" i="1" dirty="0">
              <a:solidFill>
                <a:srgbClr val="000099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2,9</a:t>
          </a:r>
          <a:r>
            <a:rPr lang="ru-RU" sz="1800" i="1" dirty="0">
              <a:solidFill>
                <a:srgbClr val="000099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%</a:t>
          </a:r>
          <a:endParaRPr lang="ru-RU" sz="2000" i="1" dirty="0">
            <a:solidFill>
              <a:srgbClr val="000099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0.04909</cdr:x>
      <cdr:y>0.80589</cdr:y>
    </cdr:from>
    <cdr:to>
      <cdr:x>0.57163</cdr:x>
      <cdr:y>0.93158</cdr:y>
    </cdr:to>
    <cdr:sp macro="" textlink="">
      <cdr:nvSpPr>
        <cdr:cNvPr id="5" name="TextBox 4"/>
        <cdr:cNvSpPr txBox="1"/>
      </cdr:nvSpPr>
      <cdr:spPr>
        <a:xfrm xmlns:a="http://schemas.openxmlformats.org/drawingml/2006/main">
          <a:off x="431254" y="4968551"/>
          <a:ext cx="4590502" cy="77492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ctr">
            <a:lnSpc>
              <a:spcPts val="1800"/>
            </a:lnSpc>
          </a:pPr>
          <a:r>
            <a:rPr lang="ru-RU" sz="2000" b="1" dirty="0">
              <a:solidFill>
                <a:srgbClr val="000099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Общегосударственная</a:t>
          </a:r>
          <a:r>
            <a:rPr lang="ru-RU" sz="1800" b="1" dirty="0">
              <a:solidFill>
                <a:srgbClr val="000099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dirty="0">
              <a:solidFill>
                <a:srgbClr val="000099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деятельность</a:t>
          </a:r>
        </a:p>
        <a:p xmlns:a="http://schemas.openxmlformats.org/drawingml/2006/main">
          <a:pPr algn="ctr">
            <a:lnSpc>
              <a:spcPts val="1800"/>
            </a:lnSpc>
          </a:pPr>
          <a:r>
            <a:rPr lang="ru-RU" sz="2000" i="1" dirty="0">
              <a:solidFill>
                <a:srgbClr val="000099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3,2%</a:t>
          </a: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F297C9-4343-4D49-A4CB-C89E9439FB52}" type="datetimeFigureOut">
              <a:rPr lang="ru-RU" smtClean="0"/>
              <a:t>11.11.2025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BC72761-8688-4E01-AA3F-C41AA75B155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99320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C72761-8688-4E01-AA3F-C41AA75B1553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11349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11.11.2025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11.11.2025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11.11.2025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11.11.2025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26744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11.11.2025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871524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11.11.2025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3809125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11.11.2025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3001943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11.11.2025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6358611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11.11.2025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45557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11.11.2025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885663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11.11.2025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927660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11.11.2025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11.11.2025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321643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11.11.2025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0926712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11.11.2025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428490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11.11.2025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11.11.2025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11.11.2025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11.11.2025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11.11.2025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11.11.2025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11.11.2025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A6D86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11.11.2025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A6D86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11.11.2025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386635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A7E8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539552" y="476672"/>
            <a:ext cx="7992888" cy="6740307"/>
          </a:xfrm>
          <a:prstGeom prst="rect">
            <a:avLst/>
          </a:prstGeom>
          <a:noFill/>
          <a:ln w="22225"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 prst="divot"/>
          </a:sp3d>
        </p:spPr>
        <p:txBody>
          <a:bodyPr wrap="square" lIns="91440" tIns="45720" rIns="91440" bIns="45720">
            <a:spAutoFit/>
            <a:sp3d extrusionH="31750" contourW="6350" prstMaterial="powder">
              <a:bevelT w="19050" h="19050" prst="coolSlant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r>
              <a:rPr lang="ru-RU" sz="7200" b="1" dirty="0">
                <a:ln w="22225" cap="rnd">
                  <a:solidFill>
                    <a:srgbClr val="000099"/>
                  </a:solidFill>
                </a:ln>
                <a:solidFill>
                  <a:srgbClr val="0000CC"/>
                </a:solidFill>
                <a:effectLst>
                  <a:glow rad="63500">
                    <a:schemeClr val="accent3">
                      <a:satMod val="175000"/>
                      <a:alpha val="40000"/>
                    </a:schemeClr>
                  </a:glow>
                  <a:outerShdw blurRad="50800" dist="38100" algn="l" rotWithShape="0">
                    <a:schemeClr val="bg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ИСПОЛНЕНИЕ</a:t>
            </a:r>
          </a:p>
          <a:p>
            <a:pPr algn="ctr"/>
            <a:r>
              <a:rPr lang="ru-RU" sz="7200" b="1" dirty="0">
                <a:ln w="22225" cap="rnd">
                  <a:solidFill>
                    <a:srgbClr val="000099"/>
                  </a:solidFill>
                </a:ln>
                <a:solidFill>
                  <a:srgbClr val="0000CC"/>
                </a:solidFill>
                <a:effectLst>
                  <a:glow rad="63500">
                    <a:schemeClr val="accent3">
                      <a:satMod val="175000"/>
                      <a:alpha val="40000"/>
                    </a:schemeClr>
                  </a:glow>
                  <a:outerShdw blurRad="50800" dist="38100" algn="l" rotWithShape="0">
                    <a:schemeClr val="bg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БЮДЖЕТА </a:t>
            </a:r>
          </a:p>
          <a:p>
            <a:pPr algn="ctr"/>
            <a:r>
              <a:rPr lang="ru-RU" sz="7200" b="1" dirty="0">
                <a:ln w="22225" cap="rnd">
                  <a:solidFill>
                    <a:srgbClr val="000099"/>
                  </a:solidFill>
                </a:ln>
                <a:solidFill>
                  <a:srgbClr val="0000CC"/>
                </a:solidFill>
                <a:effectLst>
                  <a:glow rad="63500">
                    <a:schemeClr val="accent3">
                      <a:satMod val="175000"/>
                      <a:alpha val="40000"/>
                    </a:schemeClr>
                  </a:glow>
                  <a:outerShdw blurRad="50800" dist="38100" algn="l" rotWithShape="0">
                    <a:schemeClr val="bg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ГОРОДА</a:t>
            </a:r>
            <a:r>
              <a:rPr lang="en-US" sz="7200" b="1" dirty="0">
                <a:ln w="22225" cap="rnd">
                  <a:solidFill>
                    <a:srgbClr val="000099"/>
                  </a:solidFill>
                </a:ln>
                <a:solidFill>
                  <a:srgbClr val="0000CC"/>
                </a:solidFill>
                <a:effectLst>
                  <a:glow rad="63500">
                    <a:schemeClr val="accent3">
                      <a:satMod val="175000"/>
                      <a:alpha val="40000"/>
                    </a:schemeClr>
                  </a:glow>
                  <a:outerShdw blurRad="50800" dist="38100" algn="l" rotWithShape="0">
                    <a:schemeClr val="bg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7200" b="1" dirty="0">
              <a:ln w="22225" cap="rnd">
                <a:solidFill>
                  <a:srgbClr val="000099"/>
                </a:solidFill>
              </a:ln>
              <a:solidFill>
                <a:srgbClr val="0000CC"/>
              </a:solidFill>
              <a:effectLst>
                <a:glow rad="63500">
                  <a:schemeClr val="accent3">
                    <a:satMod val="175000"/>
                    <a:alpha val="40000"/>
                  </a:schemeClr>
                </a:glow>
                <a:outerShdw blurRad="50800" dist="38100" algn="l" rotWithShape="0">
                  <a:schemeClr val="bg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7200" b="1" dirty="0">
                <a:ln w="22225" cap="rnd">
                  <a:solidFill>
                    <a:srgbClr val="000099"/>
                  </a:solidFill>
                </a:ln>
                <a:solidFill>
                  <a:srgbClr val="0000CC"/>
                </a:solidFill>
                <a:effectLst>
                  <a:glow rad="63500">
                    <a:schemeClr val="accent3">
                      <a:satMod val="175000"/>
                      <a:alpha val="40000"/>
                    </a:schemeClr>
                  </a:glow>
                  <a:outerShdw blurRad="50800" dist="38100" algn="l" rotWithShape="0">
                    <a:schemeClr val="bg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за 9 месяцев </a:t>
            </a:r>
          </a:p>
          <a:p>
            <a:pPr algn="ctr"/>
            <a:r>
              <a:rPr lang="ru-RU" sz="7200" b="1" dirty="0">
                <a:ln w="22225" cap="rnd">
                  <a:solidFill>
                    <a:srgbClr val="000099"/>
                  </a:solidFill>
                </a:ln>
                <a:solidFill>
                  <a:srgbClr val="0000CC"/>
                </a:solidFill>
                <a:effectLst>
                  <a:glow rad="63500">
                    <a:schemeClr val="accent3">
                      <a:satMod val="175000"/>
                      <a:alpha val="40000"/>
                    </a:schemeClr>
                  </a:glow>
                  <a:outerShdw blurRad="50800" dist="38100" algn="l" rotWithShape="0">
                    <a:schemeClr val="bg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2025 года </a:t>
            </a:r>
          </a:p>
          <a:p>
            <a:pPr algn="ctr"/>
            <a:endParaRPr lang="ru-RU" sz="7200" b="1" dirty="0">
              <a:ln/>
              <a:solidFill>
                <a:schemeClr val="accent3"/>
              </a:solidFill>
              <a:effectLst>
                <a:outerShdw blurRad="50800" dist="38100" algn="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5671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A7E8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66130"/>
          </a:xfrm>
        </p:spPr>
        <p:txBody>
          <a:bodyPr>
            <a:noAutofit/>
          </a:bodyPr>
          <a:lstStyle/>
          <a:p>
            <a:pPr>
              <a:lnSpc>
                <a:spcPts val="4400"/>
              </a:lnSpc>
            </a:pPr>
            <a:r>
              <a:rPr lang="ru-RU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Структура доходов бюджета </a:t>
            </a:r>
            <a:br>
              <a:rPr lang="ru-RU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г. Новополоцка</a:t>
            </a:r>
          </a:p>
        </p:txBody>
      </p:sp>
      <p:graphicFrame>
        <p:nvGraphicFramePr>
          <p:cNvPr id="3" name="Схема 2"/>
          <p:cNvGraphicFramePr/>
          <p:nvPr>
            <p:extLst>
              <p:ext uri="{D42A27DB-BD31-4B8C-83A1-F6EECF244321}">
                <p14:modId xmlns:p14="http://schemas.microsoft.com/office/powerpoint/2010/main" val="3275799379"/>
              </p:ext>
            </p:extLst>
          </p:nvPr>
        </p:nvGraphicFramePr>
        <p:xfrm>
          <a:off x="179512" y="1340768"/>
          <a:ext cx="6336704" cy="51283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Скругленный прямоугольник 5"/>
          <p:cNvSpPr/>
          <p:nvPr/>
        </p:nvSpPr>
        <p:spPr>
          <a:xfrm>
            <a:off x="4972433" y="1772816"/>
            <a:ext cx="3096344" cy="792088"/>
          </a:xfrm>
          <a:prstGeom prst="roundRect">
            <a:avLst/>
          </a:prstGeom>
          <a:solidFill>
            <a:srgbClr val="FFC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>
                <a:solidFill>
                  <a:schemeClr val="tx1"/>
                </a:solidFill>
              </a:rPr>
              <a:t>Неналоговые доходы    14,5</a:t>
            </a:r>
            <a:r>
              <a:rPr lang="ru-RU" sz="2000" dirty="0">
                <a:solidFill>
                  <a:schemeClr val="tx1"/>
                </a:solidFill>
              </a:rPr>
              <a:t> млн. руб.</a:t>
            </a: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5940152" y="4653136"/>
            <a:ext cx="3024336" cy="792088"/>
          </a:xfrm>
          <a:prstGeom prst="roundRect">
            <a:avLst/>
          </a:prstGeom>
          <a:solidFill>
            <a:srgbClr val="9900FF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>
                <a:solidFill>
                  <a:schemeClr val="tx1"/>
                </a:solidFill>
              </a:rPr>
              <a:t>Налоговые доходы</a:t>
            </a:r>
          </a:p>
          <a:p>
            <a:pPr algn="ctr"/>
            <a:r>
              <a:rPr lang="ru-RU" sz="2000" dirty="0">
                <a:solidFill>
                  <a:schemeClr val="tx1"/>
                </a:solidFill>
              </a:rPr>
              <a:t>136,0 млн. руб.</a:t>
            </a: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5508104" y="3212976"/>
            <a:ext cx="3093796" cy="792088"/>
          </a:xfrm>
          <a:prstGeom prst="roundRect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2000"/>
              </a:lnSpc>
            </a:pPr>
            <a:r>
              <a:rPr lang="ru-RU" sz="2000" b="1" dirty="0">
                <a:solidFill>
                  <a:schemeClr val="tx1"/>
                </a:solidFill>
              </a:rPr>
              <a:t>Безвозмездные поступления</a:t>
            </a:r>
          </a:p>
          <a:p>
            <a:pPr algn="ctr">
              <a:lnSpc>
                <a:spcPts val="2000"/>
              </a:lnSpc>
            </a:pPr>
            <a:r>
              <a:rPr lang="ru-RU" sz="2000" dirty="0">
                <a:solidFill>
                  <a:schemeClr val="tx1"/>
                </a:solidFill>
              </a:rPr>
              <a:t>30,2 млн. руб.</a:t>
            </a:r>
          </a:p>
        </p:txBody>
      </p:sp>
      <p:cxnSp>
        <p:nvCxnSpPr>
          <p:cNvPr id="15" name="Прямая со стрелкой 14"/>
          <p:cNvCxnSpPr/>
          <p:nvPr/>
        </p:nvCxnSpPr>
        <p:spPr>
          <a:xfrm>
            <a:off x="3851920" y="2168860"/>
            <a:ext cx="1080120" cy="0"/>
          </a:xfrm>
          <a:prstGeom prst="straightConnector1">
            <a:avLst/>
          </a:prstGeom>
          <a:ln>
            <a:solidFill>
              <a:schemeClr val="accent3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 стрелкой 16"/>
          <p:cNvCxnSpPr/>
          <p:nvPr/>
        </p:nvCxnSpPr>
        <p:spPr>
          <a:xfrm>
            <a:off x="4641460" y="3609020"/>
            <a:ext cx="866644" cy="0"/>
          </a:xfrm>
          <a:prstGeom prst="straightConnector1">
            <a:avLst/>
          </a:prstGeom>
          <a:ln>
            <a:solidFill>
              <a:schemeClr val="accent3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 стрелкой 25"/>
          <p:cNvCxnSpPr/>
          <p:nvPr/>
        </p:nvCxnSpPr>
        <p:spPr>
          <a:xfrm>
            <a:off x="5495311" y="5049180"/>
            <a:ext cx="432048" cy="0"/>
          </a:xfrm>
          <a:prstGeom prst="straightConnector1">
            <a:avLst/>
          </a:prstGeom>
          <a:ln>
            <a:solidFill>
              <a:schemeClr val="accent3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427140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A7E8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5405" y="38797"/>
            <a:ext cx="8229600" cy="293859"/>
          </a:xfrm>
        </p:spPr>
        <p:txBody>
          <a:bodyPr>
            <a:noAutofit/>
          </a:bodyPr>
          <a:lstStyle/>
          <a:p>
            <a:pPr>
              <a:lnSpc>
                <a:spcPts val="4400"/>
              </a:lnSpc>
            </a:pPr>
            <a:r>
              <a:rPr lang="ru-RU" sz="24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Исполнение бюджета </a:t>
            </a:r>
            <a:r>
              <a:rPr lang="ru-RU" sz="24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г.Новополоцка</a:t>
            </a:r>
            <a:r>
              <a:rPr lang="ru-RU" sz="24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по доходам</a:t>
            </a: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24322596"/>
              </p:ext>
            </p:extLst>
          </p:nvPr>
        </p:nvGraphicFramePr>
        <p:xfrm>
          <a:off x="254953" y="498556"/>
          <a:ext cx="8650504" cy="5721987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5164650">
                  <a:extLst>
                    <a:ext uri="{9D8B030D-6E8A-4147-A177-3AD203B41FA5}">
                      <a16:colId xmlns:a16="http://schemas.microsoft.com/office/drawing/2014/main" xmlns="" val="2973331276"/>
                    </a:ext>
                  </a:extLst>
                </a:gridCol>
                <a:gridCol w="1129927">
                  <a:extLst>
                    <a:ext uri="{9D8B030D-6E8A-4147-A177-3AD203B41FA5}">
                      <a16:colId xmlns:a16="http://schemas.microsoft.com/office/drawing/2014/main" xmlns="" val="936111088"/>
                    </a:ext>
                  </a:extLst>
                </a:gridCol>
                <a:gridCol w="1200547">
                  <a:extLst>
                    <a:ext uri="{9D8B030D-6E8A-4147-A177-3AD203B41FA5}">
                      <a16:colId xmlns:a16="http://schemas.microsoft.com/office/drawing/2014/main" xmlns="" val="3128948306"/>
                    </a:ext>
                  </a:extLst>
                </a:gridCol>
                <a:gridCol w="1155380">
                  <a:extLst>
                    <a:ext uri="{9D8B030D-6E8A-4147-A177-3AD203B41FA5}">
                      <a16:colId xmlns:a16="http://schemas.microsoft.com/office/drawing/2014/main" xmlns="" val="2775084359"/>
                    </a:ext>
                  </a:extLst>
                </a:gridCol>
              </a:tblGrid>
              <a:tr h="953437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Наименование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</a:pPr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План на 2025 год, млн. рублей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</a:pPr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Исполнение за 9 месяцев 2025 года, млн. рублей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</a:pPr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Процент исполнения к плану на год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868687202"/>
                  </a:ext>
                </a:extLst>
              </a:tr>
              <a:tr h="355686">
                <a:tc>
                  <a:txBody>
                    <a:bodyPr/>
                    <a:lstStyle/>
                    <a:p>
                      <a:pPr algn="l"/>
                      <a:r>
                        <a:rPr lang="ru-RU" sz="1400" b="1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ВСЕГО</a:t>
                      </a:r>
                      <a:r>
                        <a:rPr lang="ru-RU" sz="1400" b="1" baseline="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ДОХОДОВ</a:t>
                      </a:r>
                      <a:endParaRPr lang="ru-RU" sz="14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400" b="1" kern="1200" baseline="0" dirty="0">
                          <a:solidFill>
                            <a:sysClr val="windowText" lastClr="00000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291,5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400" b="1" kern="1200" baseline="0" dirty="0">
                          <a:solidFill>
                            <a:sysClr val="windowText" lastClr="00000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180,7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b="1" kern="1200" baseline="0" dirty="0">
                          <a:solidFill>
                            <a:sysClr val="windowText" lastClr="00000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40,6</a:t>
                      </a:r>
                      <a:endParaRPr lang="ru-RU" sz="1400" b="1" kern="1200" baseline="0" dirty="0">
                        <a:solidFill>
                          <a:sysClr val="windowText" lastClr="000000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3938443644"/>
                  </a:ext>
                </a:extLst>
              </a:tr>
              <a:tr h="355686">
                <a:tc>
                  <a:txBody>
                    <a:bodyPr/>
                    <a:lstStyle/>
                    <a:p>
                      <a:pPr algn="l"/>
                      <a:r>
                        <a:rPr lang="ru-RU" sz="1200" b="1" i="1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НАЛОГОВЫЕ ДОХОДЫ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ru-RU" sz="1400" b="1" i="1" kern="1200" dirty="0">
                          <a:solidFill>
                            <a:sysClr val="windowText" lastClr="00000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224,4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ru-RU" sz="1400" b="1" i="1" kern="1200" dirty="0">
                          <a:solidFill>
                            <a:sysClr val="windowText" lastClr="00000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136,0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400" b="1" i="1" kern="1200" dirty="0">
                          <a:solidFill>
                            <a:sysClr val="windowText" lastClr="00000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38,9</a:t>
                      </a:r>
                      <a:endParaRPr lang="ru-RU" sz="1400" b="1" i="1" kern="1200" dirty="0">
                        <a:solidFill>
                          <a:sysClr val="windowText" lastClr="000000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3651964928"/>
                  </a:ext>
                </a:extLst>
              </a:tr>
              <a:tr h="355686">
                <a:tc>
                  <a:txBody>
                    <a:bodyPr/>
                    <a:lstStyle/>
                    <a:p>
                      <a:pPr algn="l"/>
                      <a:r>
                        <a:rPr lang="ru-RU" sz="100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НАЛОГИ НА ДОХОДЫ И ПРИБЫЛЬ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ru-RU" sz="1400" kern="1200" dirty="0">
                          <a:solidFill>
                            <a:sysClr val="windowText" lastClr="00000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127,4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ru-RU" sz="1400" kern="1200" dirty="0">
                          <a:solidFill>
                            <a:sysClr val="windowText" lastClr="00000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76,7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400" kern="1200" dirty="0">
                          <a:solidFill>
                            <a:sysClr val="windowText" lastClr="00000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38,1</a:t>
                      </a:r>
                      <a:endParaRPr lang="ru-RU" sz="1400" kern="1200" dirty="0">
                        <a:solidFill>
                          <a:sysClr val="windowText" lastClr="000000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2657395572"/>
                  </a:ext>
                </a:extLst>
              </a:tr>
              <a:tr h="355686">
                <a:tc>
                  <a:txBody>
                    <a:bodyPr/>
                    <a:lstStyle/>
                    <a:p>
                      <a:pPr algn="l"/>
                      <a:r>
                        <a:rPr lang="ru-RU" sz="100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НАЛОГИ НА СОБСТВЕННОСТЬ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400" kern="1200" dirty="0">
                          <a:solidFill>
                            <a:sysClr val="windowText" lastClr="00000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45,</a:t>
                      </a:r>
                      <a:r>
                        <a:rPr lang="ru-RU" sz="1400" kern="1200" dirty="0">
                          <a:solidFill>
                            <a:sysClr val="windowText" lastClr="00000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ru-RU" sz="1400" kern="1200" dirty="0">
                          <a:solidFill>
                            <a:sysClr val="windowText" lastClr="00000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21,0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400" kern="1200" dirty="0">
                          <a:solidFill>
                            <a:sysClr val="windowText" lastClr="00000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29,8</a:t>
                      </a:r>
                      <a:endParaRPr lang="ru-RU" sz="1400" kern="1200" dirty="0">
                        <a:solidFill>
                          <a:sysClr val="windowText" lastClr="000000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841957386"/>
                  </a:ext>
                </a:extLst>
              </a:tr>
              <a:tr h="355686">
                <a:tc>
                  <a:txBody>
                    <a:bodyPr/>
                    <a:lstStyle/>
                    <a:p>
                      <a:pPr algn="l"/>
                      <a:r>
                        <a:rPr lang="ru-RU" sz="100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НАЛОГИ НА ТОВАРЫ (РАБОТЫ, УСЛУГИ)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400" kern="1200" dirty="0">
                          <a:solidFill>
                            <a:sysClr val="windowText" lastClr="00000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51,</a:t>
                      </a:r>
                      <a:r>
                        <a:rPr lang="ru-RU" sz="1400" kern="1200" dirty="0">
                          <a:solidFill>
                            <a:sysClr val="windowText" lastClr="00000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ru-RU" sz="1400" kern="1200" dirty="0">
                          <a:solidFill>
                            <a:sysClr val="windowText" lastClr="00000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37,8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400" kern="1200" dirty="0">
                          <a:solidFill>
                            <a:sysClr val="windowText" lastClr="00000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48,5</a:t>
                      </a:r>
                      <a:endParaRPr lang="ru-RU" sz="1400" kern="1200" dirty="0">
                        <a:solidFill>
                          <a:sysClr val="windowText" lastClr="000000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24608480"/>
                  </a:ext>
                </a:extLst>
              </a:tr>
              <a:tr h="355686">
                <a:tc>
                  <a:txBody>
                    <a:bodyPr/>
                    <a:lstStyle/>
                    <a:p>
                      <a:pPr algn="l"/>
                      <a:r>
                        <a:rPr lang="ru-RU" sz="100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ДРУГИЕ НАЛОГИ, СБОРЫ (ПОШЛИНЫ) И ДРУГИЕ НАЛОГОВЫЕ ДОХОДЫ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ru-RU" sz="1400" kern="1200" dirty="0">
                          <a:solidFill>
                            <a:sysClr val="windowText" lastClr="00000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0,6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ru-RU" sz="1400" kern="1200" dirty="0">
                          <a:solidFill>
                            <a:sysClr val="windowText" lastClr="00000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0,5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400" kern="1200" dirty="0">
                          <a:solidFill>
                            <a:sysClr val="windowText" lastClr="00000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66,7</a:t>
                      </a:r>
                      <a:endParaRPr lang="ru-RU" sz="1400" kern="1200" dirty="0">
                        <a:solidFill>
                          <a:sysClr val="windowText" lastClr="000000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3751280240"/>
                  </a:ext>
                </a:extLst>
              </a:tr>
              <a:tr h="296405">
                <a:tc>
                  <a:txBody>
                    <a:bodyPr/>
                    <a:lstStyle/>
                    <a:p>
                      <a:pPr algn="l"/>
                      <a:r>
                        <a:rPr lang="ru-RU" sz="1100" b="1" i="1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НЕНАЛОГОВЫЕ ДОХОДЫ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400" b="1" i="1" kern="1200" dirty="0">
                          <a:solidFill>
                            <a:sysClr val="windowText" lastClr="00000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21,4</a:t>
                      </a:r>
                      <a:endParaRPr lang="ru-RU" sz="1400" b="1" i="1" kern="1200" dirty="0">
                        <a:solidFill>
                          <a:sysClr val="windowText" lastClr="000000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ru-RU" sz="1400" b="1" i="1" kern="1200" dirty="0">
                          <a:solidFill>
                            <a:sysClr val="windowText" lastClr="00000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14,5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400" b="1" i="1" kern="1200" dirty="0">
                          <a:solidFill>
                            <a:sysClr val="windowText" lastClr="00000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51,4</a:t>
                      </a:r>
                      <a:endParaRPr lang="ru-RU" sz="1400" b="1" i="1" kern="1200" dirty="0">
                        <a:solidFill>
                          <a:sysClr val="windowText" lastClr="000000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878021596"/>
                  </a:ext>
                </a:extLst>
              </a:tr>
              <a:tr h="386699">
                <a:tc>
                  <a:txBody>
                    <a:bodyPr/>
                    <a:lstStyle/>
                    <a:p>
                      <a:pPr algn="l"/>
                      <a:r>
                        <a:rPr lang="ru-RU" sz="1000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ДОХОДЫ ОТ ИСПОЛЬЗОВАНИЯ ИМУЩЕСТВА, НАХОДЯЩЕГОСЯ В ГОСУДАРСТВЕННОЙ СОБСТВЕННОСТИ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400" kern="1200" dirty="0">
                          <a:solidFill>
                            <a:sysClr val="windowText" lastClr="00000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6,5</a:t>
                      </a:r>
                      <a:endParaRPr lang="ru-RU" sz="1400" kern="1200" dirty="0">
                        <a:solidFill>
                          <a:sysClr val="windowText" lastClr="000000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ru-RU" sz="1400" kern="1200" dirty="0">
                          <a:solidFill>
                            <a:sysClr val="windowText" lastClr="00000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4,4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400" kern="1200" dirty="0">
                          <a:solidFill>
                            <a:sysClr val="windowText" lastClr="00000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60,0</a:t>
                      </a:r>
                      <a:endParaRPr lang="ru-RU" sz="1400" kern="1200" dirty="0">
                        <a:solidFill>
                          <a:sysClr val="windowText" lastClr="000000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537122706"/>
                  </a:ext>
                </a:extLst>
              </a:tr>
              <a:tr h="296405">
                <a:tc>
                  <a:txBody>
                    <a:bodyPr/>
                    <a:lstStyle/>
                    <a:p>
                      <a:pPr algn="l"/>
                      <a:r>
                        <a:rPr lang="ru-RU" sz="1000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ДОХОДЫ ОТ ОСУЩЕСТВЛЕНИЯ ПРИНОСЯЩЕЙ ДОХОДЫ ДЕЯТЕЛЬНОСТИ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400" kern="1200" dirty="0">
                          <a:solidFill>
                            <a:sysClr val="windowText" lastClr="00000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13,4</a:t>
                      </a:r>
                      <a:endParaRPr lang="ru-RU" sz="1400" kern="1200" dirty="0">
                        <a:solidFill>
                          <a:sysClr val="windowText" lastClr="000000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ru-RU" sz="1400" kern="1200" dirty="0">
                          <a:solidFill>
                            <a:sysClr val="windowText" lastClr="00000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8,9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400" kern="1200" dirty="0">
                          <a:solidFill>
                            <a:sysClr val="windowText" lastClr="00000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46,3</a:t>
                      </a:r>
                      <a:endParaRPr lang="ru-RU" sz="1400" kern="1200" dirty="0">
                        <a:solidFill>
                          <a:sysClr val="windowText" lastClr="000000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413021608"/>
                  </a:ext>
                </a:extLst>
              </a:tr>
              <a:tr h="296405">
                <a:tc>
                  <a:txBody>
                    <a:bodyPr/>
                    <a:lstStyle/>
                    <a:p>
                      <a:pPr algn="l"/>
                      <a:r>
                        <a:rPr lang="ru-RU" sz="1000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ШТРАФЫ, УДЕРЖАНИЯ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ru-RU" sz="1400" kern="1200" dirty="0">
                          <a:solidFill>
                            <a:sysClr val="windowText" lastClr="00000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0,</a:t>
                      </a:r>
                      <a:r>
                        <a:rPr lang="en-US" sz="1400" kern="1200" dirty="0">
                          <a:solidFill>
                            <a:sysClr val="windowText" lastClr="00000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6</a:t>
                      </a:r>
                      <a:endParaRPr lang="ru-RU" sz="1400" kern="1200" dirty="0">
                        <a:solidFill>
                          <a:sysClr val="windowText" lastClr="000000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ru-RU" sz="1400" kern="1200" dirty="0">
                          <a:solidFill>
                            <a:sysClr val="windowText" lastClr="00000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0,3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400" kern="1200" dirty="0">
                          <a:solidFill>
                            <a:sysClr val="windowText" lastClr="00000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33,3</a:t>
                      </a:r>
                      <a:endParaRPr lang="ru-RU" sz="1400" kern="1200" dirty="0">
                        <a:solidFill>
                          <a:sysClr val="windowText" lastClr="000000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649021530"/>
                  </a:ext>
                </a:extLst>
              </a:tr>
              <a:tr h="296405">
                <a:tc>
                  <a:txBody>
                    <a:bodyPr/>
                    <a:lstStyle/>
                    <a:p>
                      <a:pPr algn="l"/>
                      <a:r>
                        <a:rPr lang="ru-RU" sz="1000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ПРОЧИЕ НЕНАЛОГОВЫЕ ДОХОДЫ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ru-RU" sz="1400" kern="1200" dirty="0">
                          <a:solidFill>
                            <a:sysClr val="windowText" lastClr="00000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0,9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ru-RU" sz="1400" kern="1200" dirty="0">
                          <a:solidFill>
                            <a:sysClr val="windowText" lastClr="00000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0,9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400" kern="1200" dirty="0">
                          <a:solidFill>
                            <a:sysClr val="windowText" lastClr="00000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77,8</a:t>
                      </a:r>
                      <a:endParaRPr lang="ru-RU" sz="1400" kern="1200" dirty="0">
                        <a:solidFill>
                          <a:sysClr val="windowText" lastClr="000000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3106521551"/>
                  </a:ext>
                </a:extLst>
              </a:tr>
              <a:tr h="296405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ru-RU" sz="1100" b="1" i="1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БЕЗВОЗМЕЗДНЫЕ ПОСТУПЛЕНИЯ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ru-RU" sz="1400" b="1" i="1" kern="1200" dirty="0">
                          <a:solidFill>
                            <a:sysClr val="windowText" lastClr="00000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45,7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ru-RU" sz="1400" b="1" i="1" kern="1200" dirty="0">
                          <a:solidFill>
                            <a:sysClr val="windowText" lastClr="00000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30,2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400" b="1" i="1" kern="1200" dirty="0">
                          <a:solidFill>
                            <a:sysClr val="windowText" lastClr="00000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44,3</a:t>
                      </a:r>
                      <a:endParaRPr lang="ru-RU" sz="1400" b="1" i="1" kern="1200" dirty="0">
                        <a:solidFill>
                          <a:sysClr val="windowText" lastClr="000000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3221765489"/>
                  </a:ext>
                </a:extLst>
              </a:tr>
              <a:tr h="296405">
                <a:tc>
                  <a:txBody>
                    <a:bodyPr/>
                    <a:lstStyle/>
                    <a:p>
                      <a:pPr algn="l"/>
                      <a:r>
                        <a:rPr lang="ru-RU" sz="1000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ДОТАЦИИ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400" kern="1200" dirty="0">
                          <a:solidFill>
                            <a:sysClr val="windowText" lastClr="00000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27,</a:t>
                      </a:r>
                      <a:r>
                        <a:rPr lang="ru-RU" sz="1400" kern="1200" dirty="0">
                          <a:solidFill>
                            <a:sysClr val="windowText" lastClr="00000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400" kern="1200" dirty="0">
                          <a:solidFill>
                            <a:sysClr val="windowText" lastClr="00000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lang="ru-RU" sz="1400" kern="1200" dirty="0">
                          <a:solidFill>
                            <a:sysClr val="windowText" lastClr="00000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9,8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400" kern="1200" dirty="0">
                          <a:solidFill>
                            <a:sysClr val="windowText" lastClr="00000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50,0</a:t>
                      </a:r>
                      <a:endParaRPr lang="ru-RU" sz="1400" kern="1200" dirty="0">
                        <a:solidFill>
                          <a:sysClr val="windowText" lastClr="000000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2959626179"/>
                  </a:ext>
                </a:extLst>
              </a:tr>
              <a:tr h="409394">
                <a:tc>
                  <a:txBody>
                    <a:bodyPr/>
                    <a:lstStyle/>
                    <a:p>
                      <a:pPr algn="l"/>
                      <a:r>
                        <a:rPr lang="ru-RU" sz="1000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СУБВЕНЦИИ</a:t>
                      </a:r>
                      <a:r>
                        <a:rPr lang="ru-RU" sz="1000" kern="1200" baseline="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И</a:t>
                      </a:r>
                      <a:r>
                        <a:rPr lang="ru-RU" sz="1000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ИНЫЕ МЕЖБЮДЖЕТНЫЕ ТРАНСФЕРТЫ ИЗ ВЫШЕСТОЯЩЕГО БЮДЖЕТА НИЖЕСТОЯЩЕМУ БЮДЖЕТУ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400" kern="1200" dirty="0">
                          <a:solidFill>
                            <a:sysClr val="windowText" lastClr="00000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lang="ru-RU" sz="1400" kern="1200" dirty="0">
                          <a:solidFill>
                            <a:sysClr val="windowText" lastClr="00000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8,2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ru-RU" sz="1400" kern="1200" dirty="0">
                          <a:solidFill>
                            <a:sysClr val="windowText" lastClr="00000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10,4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400" kern="1200" dirty="0">
                          <a:solidFill>
                            <a:sysClr val="windowText" lastClr="00000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34,9</a:t>
                      </a:r>
                      <a:endParaRPr lang="ru-RU" sz="1400" kern="1200" dirty="0">
                        <a:solidFill>
                          <a:sysClr val="windowText" lastClr="000000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304985915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589500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A7E8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6171" y="346657"/>
            <a:ext cx="8229600" cy="1080120"/>
          </a:xfrm>
        </p:spPr>
        <p:txBody>
          <a:bodyPr>
            <a:noAutofit/>
          </a:bodyPr>
          <a:lstStyle/>
          <a:p>
            <a:r>
              <a:rPr lang="ru-RU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Структура </a:t>
            </a:r>
            <a:br>
              <a:rPr lang="ru-RU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собственных доходов</a:t>
            </a:r>
            <a:br>
              <a:rPr lang="ru-RU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b="1" i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150,5 млн. руб.</a:t>
            </a:r>
          </a:p>
        </p:txBody>
      </p:sp>
      <p:graphicFrame>
        <p:nvGraphicFramePr>
          <p:cNvPr id="3" name="Диаграмма 2"/>
          <p:cNvGraphicFramePr/>
          <p:nvPr>
            <p:extLst>
              <p:ext uri="{D42A27DB-BD31-4B8C-83A1-F6EECF244321}">
                <p14:modId xmlns:p14="http://schemas.microsoft.com/office/powerpoint/2010/main" val="2770274105"/>
              </p:ext>
            </p:extLst>
          </p:nvPr>
        </p:nvGraphicFramePr>
        <p:xfrm>
          <a:off x="101481" y="1444977"/>
          <a:ext cx="9064341" cy="559186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0618299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A7E8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5405" y="116632"/>
            <a:ext cx="8229600" cy="850241"/>
          </a:xfrm>
        </p:spPr>
        <p:txBody>
          <a:bodyPr>
            <a:noAutofit/>
          </a:bodyPr>
          <a:lstStyle/>
          <a:p>
            <a:pPr>
              <a:lnSpc>
                <a:spcPts val="2700"/>
              </a:lnSpc>
            </a:pPr>
            <a:r>
              <a:rPr lang="ru-RU" sz="2400" b="1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Исполнение бюджета </a:t>
            </a:r>
            <a:r>
              <a:rPr lang="ru-RU" sz="2400" b="1" dirty="0" err="1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г.Новополоцка</a:t>
            </a:r>
            <a:r>
              <a:rPr lang="ru-RU" sz="2400" b="1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ru-RU" sz="2400" b="1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функциональной классификации расходов</a:t>
            </a: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09219434"/>
              </p:ext>
            </p:extLst>
          </p:nvPr>
        </p:nvGraphicFramePr>
        <p:xfrm>
          <a:off x="254953" y="966873"/>
          <a:ext cx="8650504" cy="5043731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5164650">
                  <a:extLst>
                    <a:ext uri="{9D8B030D-6E8A-4147-A177-3AD203B41FA5}">
                      <a16:colId xmlns:a16="http://schemas.microsoft.com/office/drawing/2014/main" xmlns="" val="2973331276"/>
                    </a:ext>
                  </a:extLst>
                </a:gridCol>
                <a:gridCol w="1129927">
                  <a:extLst>
                    <a:ext uri="{9D8B030D-6E8A-4147-A177-3AD203B41FA5}">
                      <a16:colId xmlns:a16="http://schemas.microsoft.com/office/drawing/2014/main" xmlns="" val="936111088"/>
                    </a:ext>
                  </a:extLst>
                </a:gridCol>
                <a:gridCol w="1200547">
                  <a:extLst>
                    <a:ext uri="{9D8B030D-6E8A-4147-A177-3AD203B41FA5}">
                      <a16:colId xmlns:a16="http://schemas.microsoft.com/office/drawing/2014/main" xmlns="" val="3128948306"/>
                    </a:ext>
                  </a:extLst>
                </a:gridCol>
                <a:gridCol w="1155380">
                  <a:extLst>
                    <a:ext uri="{9D8B030D-6E8A-4147-A177-3AD203B41FA5}">
                      <a16:colId xmlns:a16="http://schemas.microsoft.com/office/drawing/2014/main" xmlns="" val="2775084359"/>
                    </a:ext>
                  </a:extLst>
                </a:gridCol>
              </a:tblGrid>
              <a:tr h="1106750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Наименование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</a:pPr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План на 2025 год, млн. рублей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</a:pPr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Исполнение за 9 месяцев </a:t>
                      </a:r>
                      <a:r>
                        <a:rPr lang="ru-RU" sz="14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2025</a:t>
                      </a:r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года, млн. рублей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</a:pPr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Процент исполнения к плану на год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868687202"/>
                  </a:ext>
                </a:extLst>
              </a:tr>
              <a:tr h="401509">
                <a:tc>
                  <a:txBody>
                    <a:bodyPr/>
                    <a:lstStyle/>
                    <a:p>
                      <a:pPr algn="l"/>
                      <a:r>
                        <a:rPr lang="ru-RU" sz="1600" b="1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ВСЕГО</a:t>
                      </a:r>
                      <a:r>
                        <a:rPr lang="ru-RU" sz="1600" b="1" baseline="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РАСХОДОВ</a:t>
                      </a:r>
                      <a:endParaRPr lang="ru-RU" sz="16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600" b="1" kern="1200" baseline="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301,7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600" b="1" kern="1200" baseline="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209,2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600" b="1" kern="1200" baseline="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69,3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3938443644"/>
                  </a:ext>
                </a:extLst>
              </a:tr>
              <a:tr h="401509">
                <a:tc>
                  <a:txBody>
                    <a:bodyPr/>
                    <a:lstStyle/>
                    <a:p>
                      <a:pPr marL="0" algn="l" defTabSz="914400" rtl="0" eaLnBrk="1" fontAlgn="t" latinLnBrk="0" hangingPunct="1"/>
                      <a:r>
                        <a:rPr lang="ru-RU" sz="1400" b="1" i="1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 ОБЩЕГОСУДАРСТВЕННАЯ ДЕЯТЕЛЬНОСТЬ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ru-RU" sz="1400" b="1" i="1" kern="120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13,9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ru-RU" sz="1400" b="1" i="1" kern="120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6,6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ru-RU" sz="1400" b="1" i="1" kern="120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47,5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3651964928"/>
                  </a:ext>
                </a:extLst>
              </a:tr>
              <a:tr h="401509">
                <a:tc>
                  <a:txBody>
                    <a:bodyPr/>
                    <a:lstStyle/>
                    <a:p>
                      <a:pPr marL="0" algn="l" defTabSz="914400" rtl="0" eaLnBrk="1" fontAlgn="t" latinLnBrk="0" hangingPunct="1"/>
                      <a:r>
                        <a:rPr lang="ru-RU" sz="1400" b="1" i="1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НАЦИОНАЛЬНАЯ ЭКОНОМИКА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t" latinLnBrk="0" hangingPunct="1"/>
                      <a:r>
                        <a:rPr lang="ru-RU" sz="1400" b="1" i="1" kern="120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7,4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t" latinLnBrk="0" hangingPunct="1"/>
                      <a:r>
                        <a:rPr lang="ru-RU" sz="1400" b="1" i="1" kern="120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6,0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t" latinLnBrk="0" hangingPunct="1"/>
                      <a:r>
                        <a:rPr lang="ru-RU" sz="1400" b="1" i="1" kern="120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81,1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841957386"/>
                  </a:ext>
                </a:extLst>
              </a:tr>
              <a:tr h="401509">
                <a:tc>
                  <a:txBody>
                    <a:bodyPr/>
                    <a:lstStyle/>
                    <a:p>
                      <a:pPr marL="0" algn="l" defTabSz="914400" rtl="0" eaLnBrk="1" fontAlgn="t" latinLnBrk="0" hangingPunct="1"/>
                      <a:r>
                        <a:rPr lang="ru-RU" sz="1400" b="1" i="1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ОХРАНА ОКРУЖАЮЩЕЙ СРЕДЫ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t" latinLnBrk="0" hangingPunct="1"/>
                      <a:r>
                        <a:rPr lang="ru-RU" sz="1400" b="1" i="1" kern="120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0,2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t" latinLnBrk="0" hangingPunct="1"/>
                      <a:r>
                        <a:rPr lang="ru-RU" sz="1400" b="1" i="1" kern="120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0,1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t" latinLnBrk="0" hangingPunct="1"/>
                      <a:r>
                        <a:rPr lang="ru-RU" sz="1400" b="1" i="1" kern="120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50,0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24608480"/>
                  </a:ext>
                </a:extLst>
              </a:tr>
              <a:tr h="401509">
                <a:tc>
                  <a:txBody>
                    <a:bodyPr/>
                    <a:lstStyle/>
                    <a:p>
                      <a:pPr marL="0" algn="l" defTabSz="914400" rtl="0" eaLnBrk="1" fontAlgn="t" latinLnBrk="0" hangingPunct="1"/>
                      <a:r>
                        <a:rPr lang="ru-RU" sz="1400" b="1" i="1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ЖИЛИЩНО-КОММУНАЛЬНЫЕ УСЛУГИ И ЖИЛИЩНОЕ СТРОИТЕЛЬСТВО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t" latinLnBrk="0" hangingPunct="1"/>
                      <a:r>
                        <a:rPr lang="ru-RU" sz="1400" b="1" i="1" kern="120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54,8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t" latinLnBrk="0" hangingPunct="1"/>
                      <a:r>
                        <a:rPr lang="ru-RU" sz="1400" b="1" i="1" kern="120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37,8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t" latinLnBrk="0" hangingPunct="1"/>
                      <a:r>
                        <a:rPr lang="ru-RU" sz="1400" b="1" i="1" kern="120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69,0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3751280240"/>
                  </a:ext>
                </a:extLst>
              </a:tr>
              <a:tr h="344067">
                <a:tc>
                  <a:txBody>
                    <a:bodyPr/>
                    <a:lstStyle/>
                    <a:p>
                      <a:pPr marL="0" algn="l" defTabSz="914400" rtl="0" eaLnBrk="1" fontAlgn="t" latinLnBrk="0" hangingPunct="1"/>
                      <a:r>
                        <a:rPr lang="ru-RU" sz="1400" b="1" i="1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ЗДРАВООХРАНЕНИЕ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t" latinLnBrk="0" hangingPunct="1"/>
                      <a:r>
                        <a:rPr lang="ru-RU" sz="1400" b="1" i="1" kern="120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93,4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t" latinLnBrk="0" hangingPunct="1"/>
                      <a:r>
                        <a:rPr lang="ru-RU" sz="1400" b="1" i="1" kern="120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66,3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t" latinLnBrk="0" hangingPunct="1"/>
                      <a:r>
                        <a:rPr lang="ru-RU" sz="1400" b="1" i="1" kern="120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71,0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878021596"/>
                  </a:ext>
                </a:extLst>
              </a:tr>
              <a:tr h="436517">
                <a:tc>
                  <a:txBody>
                    <a:bodyPr/>
                    <a:lstStyle/>
                    <a:p>
                      <a:pPr marL="0" algn="l" defTabSz="914400" rtl="0" eaLnBrk="1" fontAlgn="t" latinLnBrk="0" hangingPunct="1"/>
                      <a:r>
                        <a:rPr lang="ru-RU" sz="1400" b="1" i="1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ФИЗИЧЕСКАЯ КУЛЬТУРА И СПОРТ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t" latinLnBrk="0" hangingPunct="1"/>
                      <a:r>
                        <a:rPr lang="ru-RU" sz="1400" b="1" i="1" kern="120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19,7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t" latinLnBrk="0" hangingPunct="1"/>
                      <a:r>
                        <a:rPr lang="ru-RU" sz="1400" b="1" i="1" kern="120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12,2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t" latinLnBrk="0" hangingPunct="1"/>
                      <a:r>
                        <a:rPr lang="ru-RU" sz="1400" b="1" i="1" kern="120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61,9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537122706"/>
                  </a:ext>
                </a:extLst>
              </a:tr>
              <a:tr h="344067">
                <a:tc>
                  <a:txBody>
                    <a:bodyPr/>
                    <a:lstStyle/>
                    <a:p>
                      <a:pPr marL="0" algn="l" defTabSz="914400" rtl="0" eaLnBrk="1" fontAlgn="t" latinLnBrk="0" hangingPunct="1"/>
                      <a:r>
                        <a:rPr lang="ru-RU" sz="1400" b="1" i="1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КУЛЬТУРА и СРЕДСТВА МАССОВОЙ ИНФОРМАЦИИ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t" latinLnBrk="0" hangingPunct="1"/>
                      <a:r>
                        <a:rPr lang="ru-RU" sz="1400" b="1" i="1" kern="120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5,7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t" latinLnBrk="0" hangingPunct="1"/>
                      <a:r>
                        <a:rPr lang="ru-RU" sz="1400" b="1" i="1" kern="120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4,0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t" latinLnBrk="0" hangingPunct="1"/>
                      <a:r>
                        <a:rPr lang="ru-RU" sz="1400" b="1" i="1" kern="120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70,2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413021608"/>
                  </a:ext>
                </a:extLst>
              </a:tr>
              <a:tr h="344067">
                <a:tc>
                  <a:txBody>
                    <a:bodyPr/>
                    <a:lstStyle/>
                    <a:p>
                      <a:pPr marL="0" algn="l" defTabSz="914400" rtl="0" eaLnBrk="1" fontAlgn="t" latinLnBrk="0" hangingPunct="1"/>
                      <a:r>
                        <a:rPr lang="ru-RU" sz="1400" b="1" i="1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ОБРАЗОВАНИЕ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t" latinLnBrk="0" hangingPunct="1"/>
                      <a:r>
                        <a:rPr lang="ru-RU" sz="1400" b="1" i="1" kern="120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100,4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t" latinLnBrk="0" hangingPunct="1"/>
                      <a:r>
                        <a:rPr lang="ru-RU" sz="1400" b="1" i="1" kern="120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71,8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t" latinLnBrk="0" hangingPunct="1"/>
                      <a:r>
                        <a:rPr lang="ru-RU" sz="1400" b="1" i="1" kern="120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71,5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649021530"/>
                  </a:ext>
                </a:extLst>
              </a:tr>
              <a:tr h="344067">
                <a:tc>
                  <a:txBody>
                    <a:bodyPr/>
                    <a:lstStyle/>
                    <a:p>
                      <a:pPr marL="0" algn="l" defTabSz="914400" rtl="0" eaLnBrk="1" fontAlgn="t" latinLnBrk="0" hangingPunct="1"/>
                      <a:r>
                        <a:rPr lang="ru-RU" sz="1400" b="1" i="1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СОЦИАЛЬНАЯ ПОЛИТИКА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t" latinLnBrk="0" hangingPunct="1"/>
                      <a:r>
                        <a:rPr lang="ru-RU" sz="1400" b="1" i="1" kern="120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6,2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t" latinLnBrk="0" hangingPunct="1"/>
                      <a:r>
                        <a:rPr lang="ru-RU" sz="1400" b="1" i="1" kern="120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4,4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t" latinLnBrk="0" hangingPunct="1"/>
                      <a:r>
                        <a:rPr lang="ru-RU" sz="1400" b="1" i="1" kern="120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71,0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310652155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905128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A7E8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0388" y="349223"/>
            <a:ext cx="8229600" cy="847529"/>
          </a:xfrm>
        </p:spPr>
        <p:txBody>
          <a:bodyPr>
            <a:normAutofit fontScale="90000"/>
          </a:bodyPr>
          <a:lstStyle/>
          <a:p>
            <a:pPr>
              <a:lnSpc>
                <a:spcPts val="3500"/>
              </a:lnSpc>
            </a:pPr>
            <a:r>
              <a:rPr lang="ru-RU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br>
              <a:rPr lang="ru-RU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49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Структура расходов городского бюджета </a:t>
            </a:r>
            <a:br>
              <a:rPr lang="ru-RU" sz="49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9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9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900" b="1" i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209,2 млн. руб.</a:t>
            </a:r>
          </a:p>
        </p:txBody>
      </p:sp>
      <p:graphicFrame>
        <p:nvGraphicFramePr>
          <p:cNvPr id="3" name="Диаграмма 2"/>
          <p:cNvGraphicFramePr/>
          <p:nvPr>
            <p:extLst>
              <p:ext uri="{D42A27DB-BD31-4B8C-83A1-F6EECF244321}">
                <p14:modId xmlns:p14="http://schemas.microsoft.com/office/powerpoint/2010/main" val="1557052630"/>
              </p:ext>
            </p:extLst>
          </p:nvPr>
        </p:nvGraphicFramePr>
        <p:xfrm>
          <a:off x="221040" y="692696"/>
          <a:ext cx="8784976" cy="61653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cxnSp>
        <p:nvCxnSpPr>
          <p:cNvPr id="5" name="Прямая соединительная линия 4"/>
          <p:cNvCxnSpPr>
            <a:cxnSpLocks/>
          </p:cNvCxnSpPr>
          <p:nvPr/>
        </p:nvCxnSpPr>
        <p:spPr>
          <a:xfrm>
            <a:off x="407049" y="4221088"/>
            <a:ext cx="276519" cy="1872208"/>
          </a:xfrm>
          <a:prstGeom prst="line">
            <a:avLst/>
          </a:prstGeom>
          <a:ln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/>
          <p:cNvCxnSpPr>
            <a:cxnSpLocks/>
          </p:cNvCxnSpPr>
          <p:nvPr/>
        </p:nvCxnSpPr>
        <p:spPr>
          <a:xfrm>
            <a:off x="611560" y="4581128"/>
            <a:ext cx="175925" cy="1006996"/>
          </a:xfrm>
          <a:prstGeom prst="line">
            <a:avLst/>
          </a:prstGeom>
          <a:ln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837266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A7E8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C2E4ECB6-F5EE-4B6B-8240-A16EEF30C6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1143000"/>
          </a:xfrm>
        </p:spPr>
        <p:txBody>
          <a:bodyPr>
            <a:normAutofit/>
          </a:bodyPr>
          <a:lstStyle/>
          <a:p>
            <a:pPr>
              <a:lnSpc>
                <a:spcPts val="4000"/>
              </a:lnSpc>
            </a:pPr>
            <a:r>
              <a:rPr lang="ru-RU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Структура расходов городского бюджета по статьям расходов</a:t>
            </a:r>
            <a:endParaRPr lang="ru-RU" dirty="0"/>
          </a:p>
        </p:txBody>
      </p:sp>
      <p:graphicFrame>
        <p:nvGraphicFramePr>
          <p:cNvPr id="5" name="Диаграмма 4">
            <a:extLst>
              <a:ext uri="{FF2B5EF4-FFF2-40B4-BE49-F238E27FC236}">
                <a16:creationId xmlns:a16="http://schemas.microsoft.com/office/drawing/2014/main" xmlns="" id="{1553A055-59F3-44CF-8F4C-3556FAC037E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014005409"/>
              </p:ext>
            </p:extLst>
          </p:nvPr>
        </p:nvGraphicFramePr>
        <p:xfrm>
          <a:off x="0" y="1331640"/>
          <a:ext cx="9144000" cy="55263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7A9D7A51-8FF2-41C5-AE12-BF13EBDC71F5}"/>
              </a:ext>
            </a:extLst>
          </p:cNvPr>
          <p:cNvSpPr txBox="1"/>
          <p:nvPr/>
        </p:nvSpPr>
        <p:spPr>
          <a:xfrm>
            <a:off x="1691680" y="3429000"/>
            <a:ext cx="165618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ВСЕГО </a:t>
            </a:r>
          </a:p>
          <a:p>
            <a:pPr algn="ctr"/>
            <a:r>
              <a:rPr lang="ru-RU" sz="24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209,2 </a:t>
            </a:r>
          </a:p>
          <a:p>
            <a:pPr algn="ctr"/>
            <a:r>
              <a:rPr lang="ru-RU" sz="24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млн. руб.</a:t>
            </a:r>
          </a:p>
        </p:txBody>
      </p:sp>
    </p:spTree>
    <p:extLst>
      <p:ext uri="{BB962C8B-B14F-4D97-AF65-F5344CB8AC3E}">
        <p14:creationId xmlns:p14="http://schemas.microsoft.com/office/powerpoint/2010/main" val="219845492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2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7204</TotalTime>
  <Words>368</Words>
  <Application>Microsoft Office PowerPoint</Application>
  <PresentationFormat>Экран (4:3)</PresentationFormat>
  <Paragraphs>173</Paragraphs>
  <Slides>7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2</vt:i4>
      </vt:variant>
      <vt:variant>
        <vt:lpstr>Заголовки слайдов</vt:lpstr>
      </vt:variant>
      <vt:variant>
        <vt:i4>7</vt:i4>
      </vt:variant>
    </vt:vector>
  </HeadingPairs>
  <TitlesOfParts>
    <vt:vector size="9" baseType="lpstr">
      <vt:lpstr>Тема Office</vt:lpstr>
      <vt:lpstr>2_Тема Office</vt:lpstr>
      <vt:lpstr>Презентация PowerPoint</vt:lpstr>
      <vt:lpstr>Структура доходов бюджета  г. Новополоцка</vt:lpstr>
      <vt:lpstr>Исполнение бюджета г.Новополоцка по доходам</vt:lpstr>
      <vt:lpstr>Структура  собственных доходов 150,5 млн. руб.</vt:lpstr>
      <vt:lpstr>Исполнение бюджета г.Новополоцка  по функциональной классификации расходов</vt:lpstr>
      <vt:lpstr>    Структура расходов городского бюджета   209,2 млн. руб.</vt:lpstr>
      <vt:lpstr>Структура расходов городского бюджета по статьям расходов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Нормативы отчислений на 2018 год</dc:title>
  <dc:creator>Коновалова Елена</dc:creator>
  <cp:lastModifiedBy>RePack by Diakov</cp:lastModifiedBy>
  <cp:revision>412</cp:revision>
  <cp:lastPrinted>2025-11-10T08:17:42Z</cp:lastPrinted>
  <dcterms:modified xsi:type="dcterms:W3CDTF">2025-11-11T06:23:06Z</dcterms:modified>
</cp:coreProperties>
</file>